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Lst>
  <p:sldSz cx="10080625" cy="6858000"/>
  <p:notesSz cx="6946900" cy="10007600"/>
  <p:defaultTextStyle>
    <a:defPPr>
      <a:defRPr lang="it-IT"/>
    </a:defPPr>
    <a:lvl1pPr algn="l" rtl="0" fontAlgn="base">
      <a:spcBef>
        <a:spcPct val="0"/>
      </a:spcBef>
      <a:spcAft>
        <a:spcPct val="0"/>
      </a:spcAft>
      <a:defRPr kern="1200">
        <a:solidFill>
          <a:srgbClr val="0000FF"/>
        </a:solidFill>
        <a:latin typeface="Arial" charset="0"/>
        <a:ea typeface="+mn-ea"/>
        <a:cs typeface="+mn-cs"/>
      </a:defRPr>
    </a:lvl1pPr>
    <a:lvl2pPr marL="457200" algn="l" rtl="0" fontAlgn="base">
      <a:spcBef>
        <a:spcPct val="0"/>
      </a:spcBef>
      <a:spcAft>
        <a:spcPct val="0"/>
      </a:spcAft>
      <a:defRPr kern="1200">
        <a:solidFill>
          <a:srgbClr val="0000FF"/>
        </a:solidFill>
        <a:latin typeface="Arial" charset="0"/>
        <a:ea typeface="+mn-ea"/>
        <a:cs typeface="+mn-cs"/>
      </a:defRPr>
    </a:lvl2pPr>
    <a:lvl3pPr marL="914400" algn="l" rtl="0" fontAlgn="base">
      <a:spcBef>
        <a:spcPct val="0"/>
      </a:spcBef>
      <a:spcAft>
        <a:spcPct val="0"/>
      </a:spcAft>
      <a:defRPr kern="1200">
        <a:solidFill>
          <a:srgbClr val="0000FF"/>
        </a:solidFill>
        <a:latin typeface="Arial" charset="0"/>
        <a:ea typeface="+mn-ea"/>
        <a:cs typeface="+mn-cs"/>
      </a:defRPr>
    </a:lvl3pPr>
    <a:lvl4pPr marL="1371600" algn="l" rtl="0" fontAlgn="base">
      <a:spcBef>
        <a:spcPct val="0"/>
      </a:spcBef>
      <a:spcAft>
        <a:spcPct val="0"/>
      </a:spcAft>
      <a:defRPr kern="1200">
        <a:solidFill>
          <a:srgbClr val="0000FF"/>
        </a:solidFill>
        <a:latin typeface="Arial" charset="0"/>
        <a:ea typeface="+mn-ea"/>
        <a:cs typeface="+mn-cs"/>
      </a:defRPr>
    </a:lvl4pPr>
    <a:lvl5pPr marL="1828800" algn="l" rtl="0" fontAlgn="base">
      <a:spcBef>
        <a:spcPct val="0"/>
      </a:spcBef>
      <a:spcAft>
        <a:spcPct val="0"/>
      </a:spcAft>
      <a:defRPr kern="1200">
        <a:solidFill>
          <a:srgbClr val="0000FF"/>
        </a:solidFill>
        <a:latin typeface="Arial" charset="0"/>
        <a:ea typeface="+mn-ea"/>
        <a:cs typeface="+mn-cs"/>
      </a:defRPr>
    </a:lvl5pPr>
    <a:lvl6pPr marL="2286000" algn="l" defTabSz="914400" rtl="0" eaLnBrk="1" latinLnBrk="0" hangingPunct="1">
      <a:defRPr kern="1200">
        <a:solidFill>
          <a:srgbClr val="0000FF"/>
        </a:solidFill>
        <a:latin typeface="Arial" charset="0"/>
        <a:ea typeface="+mn-ea"/>
        <a:cs typeface="+mn-cs"/>
      </a:defRPr>
    </a:lvl6pPr>
    <a:lvl7pPr marL="2743200" algn="l" defTabSz="914400" rtl="0" eaLnBrk="1" latinLnBrk="0" hangingPunct="1">
      <a:defRPr kern="1200">
        <a:solidFill>
          <a:srgbClr val="0000FF"/>
        </a:solidFill>
        <a:latin typeface="Arial" charset="0"/>
        <a:ea typeface="+mn-ea"/>
        <a:cs typeface="+mn-cs"/>
      </a:defRPr>
    </a:lvl7pPr>
    <a:lvl8pPr marL="3200400" algn="l" defTabSz="914400" rtl="0" eaLnBrk="1" latinLnBrk="0" hangingPunct="1">
      <a:defRPr kern="1200">
        <a:solidFill>
          <a:srgbClr val="0000FF"/>
        </a:solidFill>
        <a:latin typeface="Arial" charset="0"/>
        <a:ea typeface="+mn-ea"/>
        <a:cs typeface="+mn-cs"/>
      </a:defRPr>
    </a:lvl8pPr>
    <a:lvl9pPr marL="3657600" algn="l" defTabSz="914400" rtl="0" eaLnBrk="1" latinLnBrk="0" hangingPunct="1">
      <a:defRPr kern="1200">
        <a:solidFill>
          <a:srgbClr val="0000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CC00"/>
    <a:srgbClr val="66FF33"/>
    <a:srgbClr val="FF6600"/>
    <a:srgbClr val="993366"/>
    <a:srgbClr val="669900"/>
    <a:srgbClr val="009999"/>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varScale="1">
        <p:scale>
          <a:sx n="91" d="100"/>
          <a:sy n="91" d="100"/>
        </p:scale>
        <p:origin x="-552" y="-96"/>
      </p:cViewPr>
      <p:guideLst>
        <p:guide orient="horz" pos="2160"/>
        <p:guide pos="3175"/>
      </p:guideLst>
    </p:cSldViewPr>
  </p:slid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9900" cy="500063"/>
          </a:xfrm>
          <a:prstGeom prst="rect">
            <a:avLst/>
          </a:prstGeom>
          <a:noFill/>
          <a:ln w="9525">
            <a:noFill/>
            <a:miter lim="800000"/>
            <a:headEnd/>
            <a:tailEnd/>
          </a:ln>
          <a:effectLst/>
        </p:spPr>
        <p:txBody>
          <a:bodyPr vert="horz" wrap="square" lIns="96881" tIns="48440" rIns="96881" bIns="48440" numCol="1" anchor="t" anchorCtr="0" compatLnSpc="1">
            <a:prstTxWarp prst="textNoShape">
              <a:avLst/>
            </a:prstTxWarp>
          </a:bodyPr>
          <a:lstStyle>
            <a:lvl1pPr defTabSz="968375">
              <a:defRPr sz="1300">
                <a:solidFill>
                  <a:schemeClr val="tx1"/>
                </a:solidFill>
              </a:defRPr>
            </a:lvl1pPr>
          </a:lstStyle>
          <a:p>
            <a:endParaRPr lang="it-IT"/>
          </a:p>
        </p:txBody>
      </p:sp>
      <p:sp>
        <p:nvSpPr>
          <p:cNvPr id="3075" name="Rectangle 3"/>
          <p:cNvSpPr>
            <a:spLocks noGrp="1" noChangeArrowheads="1"/>
          </p:cNvSpPr>
          <p:nvPr>
            <p:ph type="dt" idx="1"/>
          </p:nvPr>
        </p:nvSpPr>
        <p:spPr bwMode="auto">
          <a:xfrm>
            <a:off x="3935413" y="0"/>
            <a:ext cx="3009900" cy="500063"/>
          </a:xfrm>
          <a:prstGeom prst="rect">
            <a:avLst/>
          </a:prstGeom>
          <a:noFill/>
          <a:ln w="9525">
            <a:noFill/>
            <a:miter lim="800000"/>
            <a:headEnd/>
            <a:tailEnd/>
          </a:ln>
          <a:effectLst/>
        </p:spPr>
        <p:txBody>
          <a:bodyPr vert="horz" wrap="square" lIns="96881" tIns="48440" rIns="96881" bIns="48440" numCol="1" anchor="t" anchorCtr="0" compatLnSpc="1">
            <a:prstTxWarp prst="textNoShape">
              <a:avLst/>
            </a:prstTxWarp>
          </a:bodyPr>
          <a:lstStyle>
            <a:lvl1pPr algn="r" defTabSz="968375">
              <a:defRPr sz="1300">
                <a:solidFill>
                  <a:schemeClr val="tx1"/>
                </a:solidFill>
              </a:defRPr>
            </a:lvl1pPr>
          </a:lstStyle>
          <a:p>
            <a:endParaRPr lang="it-IT"/>
          </a:p>
        </p:txBody>
      </p:sp>
      <p:sp>
        <p:nvSpPr>
          <p:cNvPr id="3076" name="Rectangle 4"/>
          <p:cNvSpPr>
            <a:spLocks noGrp="1" noRot="1" noChangeAspect="1" noChangeArrowheads="1" noTextEdit="1"/>
          </p:cNvSpPr>
          <p:nvPr>
            <p:ph type="sldImg" idx="2"/>
          </p:nvPr>
        </p:nvSpPr>
        <p:spPr bwMode="auto">
          <a:xfrm>
            <a:off x="715963" y="750888"/>
            <a:ext cx="5516562" cy="37528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95325" y="4752975"/>
            <a:ext cx="5556250" cy="4503738"/>
          </a:xfrm>
          <a:prstGeom prst="rect">
            <a:avLst/>
          </a:prstGeom>
          <a:noFill/>
          <a:ln w="9525">
            <a:noFill/>
            <a:miter lim="800000"/>
            <a:headEnd/>
            <a:tailEnd/>
          </a:ln>
          <a:effectLst/>
        </p:spPr>
        <p:txBody>
          <a:bodyPr vert="horz" wrap="square" lIns="96881" tIns="48440" rIns="96881" bIns="4844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078" name="Rectangle 6"/>
          <p:cNvSpPr>
            <a:spLocks noGrp="1" noChangeArrowheads="1"/>
          </p:cNvSpPr>
          <p:nvPr>
            <p:ph type="ftr" sz="quarter" idx="4"/>
          </p:nvPr>
        </p:nvSpPr>
        <p:spPr bwMode="auto">
          <a:xfrm>
            <a:off x="0" y="9505950"/>
            <a:ext cx="3009900" cy="500063"/>
          </a:xfrm>
          <a:prstGeom prst="rect">
            <a:avLst/>
          </a:prstGeom>
          <a:noFill/>
          <a:ln w="9525">
            <a:noFill/>
            <a:miter lim="800000"/>
            <a:headEnd/>
            <a:tailEnd/>
          </a:ln>
          <a:effectLst/>
        </p:spPr>
        <p:txBody>
          <a:bodyPr vert="horz" wrap="square" lIns="96881" tIns="48440" rIns="96881" bIns="48440" numCol="1" anchor="b" anchorCtr="0" compatLnSpc="1">
            <a:prstTxWarp prst="textNoShape">
              <a:avLst/>
            </a:prstTxWarp>
          </a:bodyPr>
          <a:lstStyle>
            <a:lvl1pPr defTabSz="968375">
              <a:defRPr sz="1300">
                <a:solidFill>
                  <a:schemeClr val="tx1"/>
                </a:solidFill>
              </a:defRPr>
            </a:lvl1pPr>
          </a:lstStyle>
          <a:p>
            <a:endParaRPr lang="it-IT"/>
          </a:p>
        </p:txBody>
      </p:sp>
      <p:sp>
        <p:nvSpPr>
          <p:cNvPr id="3079" name="Rectangle 7"/>
          <p:cNvSpPr>
            <a:spLocks noGrp="1" noChangeArrowheads="1"/>
          </p:cNvSpPr>
          <p:nvPr>
            <p:ph type="sldNum" sz="quarter" idx="5"/>
          </p:nvPr>
        </p:nvSpPr>
        <p:spPr bwMode="auto">
          <a:xfrm>
            <a:off x="3935413" y="9505950"/>
            <a:ext cx="3009900" cy="500063"/>
          </a:xfrm>
          <a:prstGeom prst="rect">
            <a:avLst/>
          </a:prstGeom>
          <a:noFill/>
          <a:ln w="9525">
            <a:noFill/>
            <a:miter lim="800000"/>
            <a:headEnd/>
            <a:tailEnd/>
          </a:ln>
          <a:effectLst/>
        </p:spPr>
        <p:txBody>
          <a:bodyPr vert="horz" wrap="square" lIns="96881" tIns="48440" rIns="96881" bIns="48440" numCol="1" anchor="b" anchorCtr="0" compatLnSpc="1">
            <a:prstTxWarp prst="textNoShape">
              <a:avLst/>
            </a:prstTxWarp>
          </a:bodyPr>
          <a:lstStyle>
            <a:lvl1pPr algn="r" defTabSz="968375">
              <a:defRPr sz="1300">
                <a:solidFill>
                  <a:schemeClr val="tx1"/>
                </a:solidFill>
              </a:defRPr>
            </a:lvl1pPr>
          </a:lstStyle>
          <a:p>
            <a:fld id="{AE415615-AA53-4650-B659-5DC570961EBE}" type="slidenum">
              <a:rPr lang="it-IT"/>
              <a:pPr/>
              <a:t>‹#›</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3E27F-343F-4C11-952D-CB0D620B5C70}" type="slidenum">
              <a:rPr lang="it-IT"/>
              <a:pPr/>
              <a:t>1</a:t>
            </a:fld>
            <a:endParaRPr lang="it-IT"/>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E9665-D294-45C3-A301-16C18A229A9F}" type="slidenum">
              <a:rPr lang="it-IT"/>
              <a:pPr/>
              <a:t>10</a:t>
            </a:fld>
            <a:endParaRPr lang="it-IT"/>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80E01-66B9-4E30-A8CD-24B3A4C2C796}" type="slidenum">
              <a:rPr lang="it-IT"/>
              <a:pPr/>
              <a:t>11</a:t>
            </a:fld>
            <a:endParaRPr lang="it-IT"/>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0195B-8024-4742-B74D-C51FD4F8DAD1}" type="slidenum">
              <a:rPr lang="it-IT"/>
              <a:pPr/>
              <a:t>12</a:t>
            </a:fld>
            <a:endParaRPr lang="it-IT"/>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66195-D958-4914-840D-98B987DA773C}" type="slidenum">
              <a:rPr lang="it-IT"/>
              <a:pPr/>
              <a:t>13</a:t>
            </a:fld>
            <a:endParaRPr lang="it-IT"/>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88375-CFC7-48FF-BD78-38B93E2AB07E}" type="slidenum">
              <a:rPr lang="it-IT"/>
              <a:pPr/>
              <a:t>14</a:t>
            </a:fld>
            <a:endParaRPr lang="it-IT"/>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EE793-0B52-4E2D-BBA4-52E9AF5D487E}" type="slidenum">
              <a:rPr lang="it-IT"/>
              <a:pPr/>
              <a:t>2</a:t>
            </a:fld>
            <a:endParaRPr lang="it-IT"/>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C558F-EE59-4B6D-AB7B-BA036156CF6E}" type="slidenum">
              <a:rPr lang="it-IT"/>
              <a:pPr/>
              <a:t>3</a:t>
            </a:fld>
            <a:endParaRPr lang="it-IT"/>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80618-1F63-4C36-AB80-4EFD7C25C613}" type="slidenum">
              <a:rPr lang="it-IT"/>
              <a:pPr/>
              <a:t>4</a:t>
            </a:fld>
            <a:endParaRPr lang="it-IT"/>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B2793-DFFB-4550-BB86-C844C2AC5EDA}" type="slidenum">
              <a:rPr lang="it-IT"/>
              <a:pPr/>
              <a:t>5</a:t>
            </a:fld>
            <a:endParaRPr lang="it-IT"/>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68F3A-42D7-4996-A577-998C63162F7F}" type="slidenum">
              <a:rPr lang="it-IT"/>
              <a:pPr/>
              <a:t>6</a:t>
            </a:fld>
            <a:endParaRPr lang="it-IT"/>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15DD0-F141-4035-A57F-008D680989E4}" type="slidenum">
              <a:rPr lang="it-IT"/>
              <a:pPr/>
              <a:t>7</a:t>
            </a:fld>
            <a:endParaRPr lang="it-IT"/>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04324-B576-4A20-8D7A-C1A99A8C263A}" type="slidenum">
              <a:rPr lang="it-IT"/>
              <a:pPr/>
              <a:t>8</a:t>
            </a:fld>
            <a:endParaRPr lang="it-IT"/>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6695D-444A-4E74-A340-E2035996C225}" type="slidenum">
              <a:rPr lang="it-IT"/>
              <a:pPr/>
              <a:t>9</a:t>
            </a:fld>
            <a:endParaRPr lang="it-IT"/>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130425"/>
            <a:ext cx="8569325" cy="1470025"/>
          </a:xfrm>
        </p:spPr>
        <p:txBody>
          <a:bodyPr/>
          <a:lstStyle/>
          <a:p>
            <a:r>
              <a:rPr lang="en-US"/>
              <a:t>Click to edit Master title style</a:t>
            </a:r>
          </a:p>
        </p:txBody>
      </p:sp>
      <p:sp>
        <p:nvSpPr>
          <p:cNvPr id="3" name="Subtitle 2"/>
          <p:cNvSpPr>
            <a:spLocks noGrp="1"/>
          </p:cNvSpPr>
          <p:nvPr>
            <p:ph type="subTitle" idx="1"/>
          </p:nvPr>
        </p:nvSpPr>
        <p:spPr>
          <a:xfrm>
            <a:off x="1512888" y="3886200"/>
            <a:ext cx="705643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92075"/>
            <a:ext cx="2268538" cy="6034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92075"/>
            <a:ext cx="6653212" cy="603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406900"/>
            <a:ext cx="8567738"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2906713"/>
            <a:ext cx="85677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600200"/>
            <a:ext cx="44592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3" y="1600200"/>
            <a:ext cx="44608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274638"/>
            <a:ext cx="907256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535113"/>
            <a:ext cx="44529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174875"/>
            <a:ext cx="44529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535113"/>
            <a:ext cx="44561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174875"/>
            <a:ext cx="44561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273050"/>
            <a:ext cx="331628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273050"/>
            <a:ext cx="56356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435100"/>
            <a:ext cx="331628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4800600"/>
            <a:ext cx="604837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38" y="92075"/>
            <a:ext cx="9072562" cy="366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504825" y="1600200"/>
            <a:ext cx="907256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9" name="Rectangle 5"/>
          <p:cNvSpPr>
            <a:spLocks noGrp="1" noChangeArrowheads="1"/>
          </p:cNvSpPr>
          <p:nvPr>
            <p:ph type="ftr" sz="quarter" idx="3"/>
          </p:nvPr>
        </p:nvSpPr>
        <p:spPr bwMode="auto">
          <a:xfrm>
            <a:off x="3444875" y="6245225"/>
            <a:ext cx="31908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it-IT"/>
          </a:p>
        </p:txBody>
      </p:sp>
      <p:sp>
        <p:nvSpPr>
          <p:cNvPr id="1032" name="Text Box 8"/>
          <p:cNvSpPr txBox="1">
            <a:spLocks noChangeArrowheads="1"/>
          </p:cNvSpPr>
          <p:nvPr userDrawn="1"/>
        </p:nvSpPr>
        <p:spPr bwMode="auto">
          <a:xfrm>
            <a:off x="0" y="6496050"/>
            <a:ext cx="963613" cy="366713"/>
          </a:xfrm>
          <a:prstGeom prst="rect">
            <a:avLst/>
          </a:prstGeom>
          <a:noFill/>
          <a:ln w="9525">
            <a:noFill/>
            <a:miter lim="800000"/>
            <a:headEnd/>
            <a:tailEnd/>
          </a:ln>
          <a:effectLst/>
        </p:spPr>
        <p:txBody>
          <a:bodyPr wrap="none">
            <a:spAutoFit/>
          </a:bodyPr>
          <a:lstStyle/>
          <a:p>
            <a:r>
              <a:rPr lang="it-IT" i="1">
                <a:solidFill>
                  <a:srgbClr val="FF9900"/>
                </a:solidFill>
                <a:effectLst>
                  <a:outerShdw blurRad="38100" dist="38100" dir="2700000" algn="tl">
                    <a:srgbClr val="C0C0C0"/>
                  </a:outerShdw>
                </a:effectLst>
                <a:latin typeface="Comic Sans MS" pitchFamily="66" charset="0"/>
              </a:rPr>
              <a:t>NSS07</a:t>
            </a:r>
          </a:p>
        </p:txBody>
      </p:sp>
      <p:sp>
        <p:nvSpPr>
          <p:cNvPr id="1033" name="Rectangle 9"/>
          <p:cNvSpPr>
            <a:spLocks noChangeArrowheads="1"/>
          </p:cNvSpPr>
          <p:nvPr userDrawn="1"/>
        </p:nvSpPr>
        <p:spPr bwMode="auto">
          <a:xfrm>
            <a:off x="9613900" y="6583363"/>
            <a:ext cx="465138" cy="274637"/>
          </a:xfrm>
          <a:prstGeom prst="rect">
            <a:avLst/>
          </a:prstGeom>
          <a:noFill/>
          <a:ln w="9525">
            <a:noFill/>
            <a:miter lim="800000"/>
            <a:headEnd/>
            <a:tailEnd/>
          </a:ln>
          <a:effectLst/>
        </p:spPr>
        <p:txBody>
          <a:bodyPr wrap="none" lIns="0" tIns="0" rIns="0" bIns="0">
            <a:spAutoFit/>
          </a:bodyPr>
          <a:lstStyle/>
          <a:p>
            <a:fld id="{F2C5DD74-A473-4E00-8006-EEE0B1370850}" type="slidenum">
              <a:rPr lang="it-IT" b="1">
                <a:solidFill>
                  <a:srgbClr val="669900"/>
                </a:solidFill>
                <a:latin typeface="Comic Sans MS" pitchFamily="66" charset="0"/>
              </a:rPr>
              <a:pPr/>
              <a:t>‹#›</a:t>
            </a:fld>
            <a:endParaRPr lang="it-IT" b="1">
              <a:solidFill>
                <a:srgbClr val="669900"/>
              </a:solidFill>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b="1">
          <a:solidFill>
            <a:srgbClr val="FF00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b="1">
          <a:solidFill>
            <a:srgbClr val="FF0000"/>
          </a:solidFill>
          <a:effectLst>
            <a:outerShdw blurRad="38100" dist="38100" dir="2700000" algn="tl">
              <a:srgbClr val="C0C0C0"/>
            </a:outerShdw>
          </a:effectLst>
          <a:latin typeface="Comic Sans MS" pitchFamily="66" charset="0"/>
        </a:defRPr>
      </a:lvl2pPr>
      <a:lvl3pPr algn="ctr" rtl="0" fontAlgn="base">
        <a:spcBef>
          <a:spcPct val="0"/>
        </a:spcBef>
        <a:spcAft>
          <a:spcPct val="0"/>
        </a:spcAft>
        <a:defRPr b="1">
          <a:solidFill>
            <a:srgbClr val="FF0000"/>
          </a:solidFill>
          <a:effectLst>
            <a:outerShdw blurRad="38100" dist="38100" dir="2700000" algn="tl">
              <a:srgbClr val="C0C0C0"/>
            </a:outerShdw>
          </a:effectLst>
          <a:latin typeface="Comic Sans MS" pitchFamily="66" charset="0"/>
        </a:defRPr>
      </a:lvl3pPr>
      <a:lvl4pPr algn="ctr" rtl="0" fontAlgn="base">
        <a:spcBef>
          <a:spcPct val="0"/>
        </a:spcBef>
        <a:spcAft>
          <a:spcPct val="0"/>
        </a:spcAft>
        <a:defRPr b="1">
          <a:solidFill>
            <a:srgbClr val="FF0000"/>
          </a:solidFill>
          <a:effectLst>
            <a:outerShdw blurRad="38100" dist="38100" dir="2700000" algn="tl">
              <a:srgbClr val="C0C0C0"/>
            </a:outerShdw>
          </a:effectLst>
          <a:latin typeface="Comic Sans MS" pitchFamily="66" charset="0"/>
        </a:defRPr>
      </a:lvl4pPr>
      <a:lvl5pPr algn="ctr" rtl="0" fontAlgn="base">
        <a:spcBef>
          <a:spcPct val="0"/>
        </a:spcBef>
        <a:spcAft>
          <a:spcPct val="0"/>
        </a:spcAft>
        <a:defRPr b="1">
          <a:solidFill>
            <a:srgbClr val="FF0000"/>
          </a:solidFill>
          <a:effectLst>
            <a:outerShdw blurRad="38100" dist="38100" dir="2700000" algn="tl">
              <a:srgbClr val="C0C0C0"/>
            </a:outerShdw>
          </a:effectLst>
          <a:latin typeface="Comic Sans MS" pitchFamily="66" charset="0"/>
        </a:defRPr>
      </a:lvl5pPr>
      <a:lvl6pPr marL="457200" algn="ctr" rtl="0" fontAlgn="base">
        <a:spcBef>
          <a:spcPct val="0"/>
        </a:spcBef>
        <a:spcAft>
          <a:spcPct val="0"/>
        </a:spcAft>
        <a:defRPr b="1">
          <a:solidFill>
            <a:srgbClr val="FF0000"/>
          </a:solidFill>
          <a:effectLst>
            <a:outerShdw blurRad="38100" dist="38100" dir="2700000" algn="tl">
              <a:srgbClr val="C0C0C0"/>
            </a:outerShdw>
          </a:effectLst>
          <a:latin typeface="Comic Sans MS" pitchFamily="66" charset="0"/>
        </a:defRPr>
      </a:lvl6pPr>
      <a:lvl7pPr marL="914400" algn="ctr" rtl="0" fontAlgn="base">
        <a:spcBef>
          <a:spcPct val="0"/>
        </a:spcBef>
        <a:spcAft>
          <a:spcPct val="0"/>
        </a:spcAft>
        <a:defRPr b="1">
          <a:solidFill>
            <a:srgbClr val="FF0000"/>
          </a:solidFill>
          <a:effectLst>
            <a:outerShdw blurRad="38100" dist="38100" dir="2700000" algn="tl">
              <a:srgbClr val="C0C0C0"/>
            </a:outerShdw>
          </a:effectLst>
          <a:latin typeface="Comic Sans MS" pitchFamily="66" charset="0"/>
        </a:defRPr>
      </a:lvl7pPr>
      <a:lvl8pPr marL="1371600" algn="ctr" rtl="0" fontAlgn="base">
        <a:spcBef>
          <a:spcPct val="0"/>
        </a:spcBef>
        <a:spcAft>
          <a:spcPct val="0"/>
        </a:spcAft>
        <a:defRPr b="1">
          <a:solidFill>
            <a:srgbClr val="FF0000"/>
          </a:solidFill>
          <a:effectLst>
            <a:outerShdw blurRad="38100" dist="38100" dir="2700000" algn="tl">
              <a:srgbClr val="C0C0C0"/>
            </a:outerShdw>
          </a:effectLst>
          <a:latin typeface="Comic Sans MS" pitchFamily="66" charset="0"/>
        </a:defRPr>
      </a:lvl8pPr>
      <a:lvl9pPr marL="1828800" algn="ctr" rtl="0" fontAlgn="base">
        <a:spcBef>
          <a:spcPct val="0"/>
        </a:spcBef>
        <a:spcAft>
          <a:spcPct val="0"/>
        </a:spcAft>
        <a:defRPr b="1">
          <a:solidFill>
            <a:srgbClr val="FF0000"/>
          </a:solidFill>
          <a:effectLst>
            <a:outerShdw blurRad="38100" dist="38100" dir="2700000" algn="tl">
              <a:srgbClr val="C0C0C0"/>
            </a:outerShdw>
          </a:effectLst>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503238" y="857250"/>
            <a:ext cx="9072562" cy="1311275"/>
          </a:xfrm>
        </p:spPr>
        <p:txBody>
          <a:bodyPr/>
          <a:lstStyle/>
          <a:p>
            <a:r>
              <a:rPr lang="en-US" sz="4000"/>
              <a:t>The HV Protection Boards For The RICH Detectors Of LHCb</a:t>
            </a:r>
            <a:endParaRPr lang="it-IT" sz="4000"/>
          </a:p>
        </p:txBody>
      </p:sp>
      <p:sp>
        <p:nvSpPr>
          <p:cNvPr id="2053" name="Rectangle 5"/>
          <p:cNvSpPr>
            <a:spLocks noChangeArrowheads="1"/>
          </p:cNvSpPr>
          <p:nvPr/>
        </p:nvSpPr>
        <p:spPr bwMode="auto">
          <a:xfrm>
            <a:off x="741363" y="3024188"/>
            <a:ext cx="8596312" cy="3284537"/>
          </a:xfrm>
          <a:prstGeom prst="rect">
            <a:avLst/>
          </a:prstGeom>
          <a:noFill/>
          <a:ln w="9525">
            <a:noFill/>
            <a:miter lim="800000"/>
            <a:headEnd/>
            <a:tailEnd/>
          </a:ln>
          <a:effectLst/>
        </p:spPr>
        <p:txBody>
          <a:bodyPr>
            <a:spAutoFit/>
          </a:bodyPr>
          <a:lstStyle/>
          <a:p>
            <a:pPr marL="342900" indent="-342900" algn="ctr">
              <a:spcBef>
                <a:spcPct val="20000"/>
              </a:spcBef>
            </a:pPr>
            <a:r>
              <a:rPr lang="en-US" sz="2800">
                <a:solidFill>
                  <a:srgbClr val="669900"/>
                </a:solidFill>
              </a:rPr>
              <a:t>Claudio Arnaboldi, Tito Bellunato, Paola Gobbo, Davide Luigi Perego and </a:t>
            </a:r>
            <a:r>
              <a:rPr lang="en-US" sz="2800" u="sng">
                <a:solidFill>
                  <a:srgbClr val="669900"/>
                </a:solidFill>
              </a:rPr>
              <a:t>Gianluigi Pessina</a:t>
            </a:r>
          </a:p>
          <a:p>
            <a:pPr marL="342900" indent="-342900" algn="ctr">
              <a:spcBef>
                <a:spcPct val="20000"/>
              </a:spcBef>
            </a:pPr>
            <a:endParaRPr lang="en-US" sz="2800">
              <a:solidFill>
                <a:srgbClr val="669900"/>
              </a:solidFill>
            </a:endParaRPr>
          </a:p>
          <a:p>
            <a:pPr marL="342900" indent="-342900" algn="ctr">
              <a:spcBef>
                <a:spcPct val="20000"/>
              </a:spcBef>
            </a:pPr>
            <a:r>
              <a:rPr lang="it-IT" sz="2000">
                <a:solidFill>
                  <a:srgbClr val="3399FF"/>
                </a:solidFill>
              </a:rPr>
              <a:t>Istituto Nazionale di Fisica Nucleare (INFN)</a:t>
            </a:r>
          </a:p>
          <a:p>
            <a:pPr marL="342900" indent="-342900" algn="ctr">
              <a:spcBef>
                <a:spcPct val="20000"/>
              </a:spcBef>
            </a:pPr>
            <a:r>
              <a:rPr lang="it-IT" sz="2000">
                <a:solidFill>
                  <a:srgbClr val="3399FF"/>
                </a:solidFill>
              </a:rPr>
              <a:t>Università degli Studi di Milano Bicocca - Dipartimento di Fisica</a:t>
            </a:r>
          </a:p>
          <a:p>
            <a:pPr marL="342900" indent="-342900" algn="ctr">
              <a:spcBef>
                <a:spcPct val="20000"/>
              </a:spcBef>
            </a:pPr>
            <a:r>
              <a:rPr lang="it-IT" sz="2000">
                <a:solidFill>
                  <a:srgbClr val="3399FF"/>
                </a:solidFill>
              </a:rPr>
              <a:t>P.za della Scienza 3, 20126 Milano, </a:t>
            </a:r>
            <a:r>
              <a:rPr lang="en-US" sz="2000">
                <a:solidFill>
                  <a:srgbClr val="3399FF"/>
                </a:solidFill>
              </a:rPr>
              <a:t>Italy</a:t>
            </a:r>
          </a:p>
          <a:p>
            <a:pPr marL="342900" indent="-342900" algn="ctr">
              <a:spcBef>
                <a:spcPct val="20000"/>
              </a:spcBef>
            </a:pPr>
            <a:endParaRPr lang="en-US" sz="2000">
              <a:solidFill>
                <a:srgbClr val="3399FF"/>
              </a:solidFill>
            </a:endParaRPr>
          </a:p>
          <a:p>
            <a:pPr marL="342900" indent="-342900" algn="ctr">
              <a:spcBef>
                <a:spcPct val="20000"/>
              </a:spcBef>
            </a:pPr>
            <a:r>
              <a:rPr lang="en-US" sz="2000">
                <a:solidFill>
                  <a:srgbClr val="3399FF"/>
                </a:solidFill>
              </a:rPr>
              <a:t>On behalf of the LHCb RICH Collaboration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r>
              <a:rPr lang="en-US"/>
              <a:t>Results example</a:t>
            </a:r>
          </a:p>
        </p:txBody>
      </p:sp>
      <p:pic>
        <p:nvPicPr>
          <p:cNvPr id="29701" name="Picture 5"/>
          <p:cNvPicPr>
            <a:picLocks noChangeAspect="1" noChangeArrowheads="1"/>
          </p:cNvPicPr>
          <p:nvPr/>
        </p:nvPicPr>
        <p:blipFill>
          <a:blip r:embed="rId3" cstate="print"/>
          <a:srcRect/>
          <a:stretch>
            <a:fillRect/>
          </a:stretch>
        </p:blipFill>
        <p:spPr bwMode="auto">
          <a:xfrm>
            <a:off x="5084763" y="3141663"/>
            <a:ext cx="4643437" cy="3482975"/>
          </a:xfrm>
          <a:prstGeom prst="rect">
            <a:avLst/>
          </a:prstGeom>
          <a:noFill/>
        </p:spPr>
      </p:pic>
      <p:grpSp>
        <p:nvGrpSpPr>
          <p:cNvPr id="29709" name="Group 13"/>
          <p:cNvGrpSpPr>
            <a:grpSpLocks/>
          </p:cNvGrpSpPr>
          <p:nvPr/>
        </p:nvGrpSpPr>
        <p:grpSpPr bwMode="auto">
          <a:xfrm>
            <a:off x="134938" y="593725"/>
            <a:ext cx="3870325" cy="2078038"/>
            <a:chOff x="425" y="1139"/>
            <a:chExt cx="2438" cy="1309"/>
          </a:xfrm>
        </p:grpSpPr>
        <p:pic>
          <p:nvPicPr>
            <p:cNvPr id="29702" name="Picture 6"/>
            <p:cNvPicPr>
              <a:picLocks noChangeAspect="1" noChangeArrowheads="1"/>
            </p:cNvPicPr>
            <p:nvPr/>
          </p:nvPicPr>
          <p:blipFill>
            <a:blip r:embed="rId4" cstate="print"/>
            <a:srcRect t="42899"/>
            <a:stretch>
              <a:fillRect/>
            </a:stretch>
          </p:blipFill>
          <p:spPr bwMode="auto">
            <a:xfrm>
              <a:off x="425" y="1366"/>
              <a:ext cx="1952" cy="981"/>
            </a:xfrm>
            <a:prstGeom prst="rect">
              <a:avLst/>
            </a:prstGeom>
            <a:noFill/>
          </p:spPr>
        </p:pic>
        <p:sp>
          <p:nvSpPr>
            <p:cNvPr id="29703" name="Text Box 7"/>
            <p:cNvSpPr txBox="1">
              <a:spLocks noChangeArrowheads="1"/>
            </p:cNvSpPr>
            <p:nvPr/>
          </p:nvSpPr>
          <p:spPr bwMode="auto">
            <a:xfrm>
              <a:off x="663" y="2217"/>
              <a:ext cx="1580" cy="231"/>
            </a:xfrm>
            <a:prstGeom prst="rect">
              <a:avLst/>
            </a:prstGeom>
            <a:noFill/>
            <a:ln w="12700">
              <a:noFill/>
              <a:miter lim="800000"/>
              <a:headEnd/>
              <a:tailEnd/>
            </a:ln>
            <a:effectLst/>
          </p:spPr>
          <p:txBody>
            <a:bodyPr wrap="none">
              <a:spAutoFit/>
            </a:bodyPr>
            <a:lstStyle/>
            <a:p>
              <a:pPr algn="ctr"/>
              <a:r>
                <a:rPr lang="en-US"/>
                <a:t>Repeated input pattern</a:t>
              </a:r>
            </a:p>
          </p:txBody>
        </p:sp>
        <p:sp>
          <p:nvSpPr>
            <p:cNvPr id="29704" name="AutoShape 8"/>
            <p:cNvSpPr>
              <a:spLocks/>
            </p:cNvSpPr>
            <p:nvPr/>
          </p:nvSpPr>
          <p:spPr bwMode="auto">
            <a:xfrm>
              <a:off x="1616" y="1706"/>
              <a:ext cx="142" cy="482"/>
            </a:xfrm>
            <a:prstGeom prst="rightBrace">
              <a:avLst>
                <a:gd name="adj1" fmla="val 28286"/>
                <a:gd name="adj2" fmla="val 50000"/>
              </a:avLst>
            </a:prstGeom>
            <a:noFill/>
            <a:ln w="38100">
              <a:solidFill>
                <a:srgbClr val="669900"/>
              </a:solidFill>
              <a:round/>
              <a:headEnd/>
              <a:tailEnd/>
            </a:ln>
            <a:effectLst/>
          </p:spPr>
          <p:txBody>
            <a:bodyPr wrap="none" anchor="ctr"/>
            <a:lstStyle/>
            <a:p>
              <a:endParaRPr lang="en-US"/>
            </a:p>
          </p:txBody>
        </p:sp>
        <p:sp>
          <p:nvSpPr>
            <p:cNvPr id="29705" name="Text Box 9"/>
            <p:cNvSpPr txBox="1">
              <a:spLocks noChangeArrowheads="1"/>
            </p:cNvSpPr>
            <p:nvPr/>
          </p:nvSpPr>
          <p:spPr bwMode="auto">
            <a:xfrm>
              <a:off x="1729" y="1816"/>
              <a:ext cx="996" cy="231"/>
            </a:xfrm>
            <a:prstGeom prst="rect">
              <a:avLst/>
            </a:prstGeom>
            <a:noFill/>
            <a:ln w="12700">
              <a:noFill/>
              <a:miter lim="800000"/>
              <a:headEnd/>
              <a:tailEnd/>
            </a:ln>
            <a:effectLst/>
          </p:spPr>
          <p:txBody>
            <a:bodyPr wrap="none">
              <a:spAutoFit/>
            </a:bodyPr>
            <a:lstStyle/>
            <a:p>
              <a:r>
                <a:rPr lang="en-US">
                  <a:solidFill>
                    <a:srgbClr val="669900"/>
                  </a:solidFill>
                </a:rPr>
                <a:t>Linear regime</a:t>
              </a:r>
            </a:p>
          </p:txBody>
        </p:sp>
        <p:sp>
          <p:nvSpPr>
            <p:cNvPr id="29706" name="Text Box 10"/>
            <p:cNvSpPr txBox="1">
              <a:spLocks noChangeArrowheads="1"/>
            </p:cNvSpPr>
            <p:nvPr/>
          </p:nvSpPr>
          <p:spPr bwMode="auto">
            <a:xfrm>
              <a:off x="1332" y="1253"/>
              <a:ext cx="1452" cy="231"/>
            </a:xfrm>
            <a:prstGeom prst="rect">
              <a:avLst/>
            </a:prstGeom>
            <a:noFill/>
            <a:ln w="12700">
              <a:noFill/>
              <a:miter lim="800000"/>
              <a:headEnd/>
              <a:tailEnd/>
            </a:ln>
            <a:effectLst/>
          </p:spPr>
          <p:txBody>
            <a:bodyPr wrap="none">
              <a:spAutoFit/>
            </a:bodyPr>
            <a:lstStyle/>
            <a:p>
              <a:r>
                <a:rPr lang="en-US">
                  <a:solidFill>
                    <a:srgbClr val="6600FF"/>
                  </a:solidFill>
                </a:rPr>
                <a:t>Discharge simulation</a:t>
              </a:r>
            </a:p>
          </p:txBody>
        </p:sp>
        <p:sp>
          <p:nvSpPr>
            <p:cNvPr id="29708" name="Oval 12"/>
            <p:cNvSpPr>
              <a:spLocks noChangeArrowheads="1"/>
            </p:cNvSpPr>
            <p:nvPr/>
          </p:nvSpPr>
          <p:spPr bwMode="auto">
            <a:xfrm>
              <a:off x="1162" y="1139"/>
              <a:ext cx="1701" cy="454"/>
            </a:xfrm>
            <a:prstGeom prst="ellipse">
              <a:avLst/>
            </a:prstGeom>
            <a:noFill/>
            <a:ln w="28575">
              <a:solidFill>
                <a:srgbClr val="6600FF"/>
              </a:solidFill>
              <a:round/>
              <a:headEnd/>
              <a:tailEnd/>
            </a:ln>
            <a:effectLst/>
          </p:spPr>
          <p:txBody>
            <a:bodyPr wrap="none" anchor="ctr"/>
            <a:lstStyle/>
            <a:p>
              <a:endParaRPr lang="en-US"/>
            </a:p>
          </p:txBody>
        </p:sp>
      </p:grpSp>
      <p:sp>
        <p:nvSpPr>
          <p:cNvPr id="29710" name="AutoShape 14"/>
          <p:cNvSpPr>
            <a:spLocks/>
          </p:cNvSpPr>
          <p:nvPr/>
        </p:nvSpPr>
        <p:spPr bwMode="auto">
          <a:xfrm>
            <a:off x="4949825" y="5049838"/>
            <a:ext cx="269875" cy="1349375"/>
          </a:xfrm>
          <a:prstGeom prst="leftBrace">
            <a:avLst>
              <a:gd name="adj1" fmla="val 41667"/>
              <a:gd name="adj2" fmla="val 50000"/>
            </a:avLst>
          </a:prstGeom>
          <a:noFill/>
          <a:ln w="38100">
            <a:solidFill>
              <a:srgbClr val="6600FF"/>
            </a:solidFill>
            <a:round/>
            <a:headEnd/>
            <a:tailEnd/>
          </a:ln>
          <a:effectLst/>
        </p:spPr>
        <p:txBody>
          <a:bodyPr wrap="none" anchor="ctr"/>
          <a:lstStyle/>
          <a:p>
            <a:endParaRPr lang="en-US"/>
          </a:p>
        </p:txBody>
      </p:sp>
      <p:sp>
        <p:nvSpPr>
          <p:cNvPr id="29711" name="Text Box 15"/>
          <p:cNvSpPr txBox="1">
            <a:spLocks noChangeArrowheads="1"/>
          </p:cNvSpPr>
          <p:nvPr/>
        </p:nvSpPr>
        <p:spPr bwMode="auto">
          <a:xfrm>
            <a:off x="3365500" y="5519738"/>
            <a:ext cx="1581150" cy="366712"/>
          </a:xfrm>
          <a:prstGeom prst="rect">
            <a:avLst/>
          </a:prstGeom>
          <a:noFill/>
          <a:ln w="12700">
            <a:noFill/>
            <a:miter lim="800000"/>
            <a:headEnd/>
            <a:tailEnd/>
          </a:ln>
          <a:effectLst/>
        </p:spPr>
        <p:txBody>
          <a:bodyPr wrap="none">
            <a:spAutoFit/>
          </a:bodyPr>
          <a:lstStyle/>
          <a:p>
            <a:r>
              <a:rPr lang="en-US">
                <a:solidFill>
                  <a:srgbClr val="6600FF"/>
                </a:solidFill>
              </a:rPr>
              <a:t>Linear regime</a:t>
            </a:r>
            <a:endParaRPr lang="it-IT">
              <a:solidFill>
                <a:srgbClr val="6600FF"/>
              </a:solidFill>
            </a:endParaRPr>
          </a:p>
        </p:txBody>
      </p:sp>
      <p:sp>
        <p:nvSpPr>
          <p:cNvPr id="29712" name="Text Box 16"/>
          <p:cNvSpPr txBox="1">
            <a:spLocks noChangeArrowheads="1"/>
          </p:cNvSpPr>
          <p:nvPr/>
        </p:nvSpPr>
        <p:spPr bwMode="auto">
          <a:xfrm>
            <a:off x="3779838" y="3403600"/>
            <a:ext cx="1212850" cy="366713"/>
          </a:xfrm>
          <a:prstGeom prst="rect">
            <a:avLst/>
          </a:prstGeom>
          <a:noFill/>
          <a:ln w="12700">
            <a:noFill/>
            <a:miter lim="800000"/>
            <a:headEnd/>
            <a:tailEnd/>
          </a:ln>
          <a:effectLst/>
        </p:spPr>
        <p:txBody>
          <a:bodyPr wrap="none">
            <a:spAutoFit/>
          </a:bodyPr>
          <a:lstStyle/>
          <a:p>
            <a:r>
              <a:rPr lang="en-US">
                <a:solidFill>
                  <a:srgbClr val="009999"/>
                </a:solidFill>
              </a:rPr>
              <a:t>Discharge</a:t>
            </a:r>
          </a:p>
        </p:txBody>
      </p:sp>
      <p:sp>
        <p:nvSpPr>
          <p:cNvPr id="29713" name="Line 17"/>
          <p:cNvSpPr>
            <a:spLocks noChangeShapeType="1"/>
          </p:cNvSpPr>
          <p:nvPr/>
        </p:nvSpPr>
        <p:spPr bwMode="auto">
          <a:xfrm>
            <a:off x="4992688" y="3586163"/>
            <a:ext cx="314325" cy="0"/>
          </a:xfrm>
          <a:prstGeom prst="line">
            <a:avLst/>
          </a:prstGeom>
          <a:noFill/>
          <a:ln w="63500">
            <a:solidFill>
              <a:srgbClr val="339966"/>
            </a:solidFill>
            <a:round/>
            <a:headEnd/>
            <a:tailEnd type="triangle" w="med" len="med"/>
          </a:ln>
          <a:effectLst/>
        </p:spPr>
        <p:txBody>
          <a:bodyPr/>
          <a:lstStyle/>
          <a:p>
            <a:endParaRPr lang="en-US"/>
          </a:p>
        </p:txBody>
      </p:sp>
      <p:sp>
        <p:nvSpPr>
          <p:cNvPr id="29714" name="Text Box 18"/>
          <p:cNvSpPr txBox="1">
            <a:spLocks noChangeArrowheads="1"/>
          </p:cNvSpPr>
          <p:nvPr/>
        </p:nvSpPr>
        <p:spPr bwMode="auto">
          <a:xfrm>
            <a:off x="4679950" y="704850"/>
            <a:ext cx="5048250" cy="2016125"/>
          </a:xfrm>
          <a:prstGeom prst="rect">
            <a:avLst/>
          </a:prstGeom>
          <a:noFill/>
          <a:ln w="12700">
            <a:noFill/>
            <a:miter lim="800000"/>
            <a:headEnd/>
            <a:tailEnd/>
          </a:ln>
          <a:effectLst/>
        </p:spPr>
        <p:txBody>
          <a:bodyPr>
            <a:spAutoFit/>
          </a:bodyPr>
          <a:lstStyle/>
          <a:p>
            <a:pPr>
              <a:spcBef>
                <a:spcPct val="50000"/>
              </a:spcBef>
            </a:pPr>
            <a:r>
              <a:rPr lang="en-US"/>
              <a:t>Every characterization test lasted about one day. </a:t>
            </a:r>
          </a:p>
          <a:p>
            <a:pPr>
              <a:spcBef>
                <a:spcPct val="50000"/>
              </a:spcBef>
            </a:pPr>
            <a:r>
              <a:rPr lang="en-US"/>
              <a:t>The input pattern was repeated periodically, every about 1.5 hours.</a:t>
            </a:r>
          </a:p>
          <a:p>
            <a:pPr>
              <a:spcBef>
                <a:spcPct val="50000"/>
              </a:spcBef>
            </a:pPr>
            <a:r>
              <a:rPr lang="en-US"/>
              <a:t>The selected voltage values allowed to fully characterize the channels under test.</a:t>
            </a:r>
          </a:p>
        </p:txBody>
      </p:sp>
      <p:sp>
        <p:nvSpPr>
          <p:cNvPr id="29715" name="Text Box 19"/>
          <p:cNvSpPr txBox="1">
            <a:spLocks noChangeArrowheads="1"/>
          </p:cNvSpPr>
          <p:nvPr/>
        </p:nvSpPr>
        <p:spPr bwMode="auto">
          <a:xfrm>
            <a:off x="134938" y="3432175"/>
            <a:ext cx="2879725" cy="2427288"/>
          </a:xfrm>
          <a:prstGeom prst="rect">
            <a:avLst/>
          </a:prstGeom>
          <a:noFill/>
          <a:ln w="12700">
            <a:noFill/>
            <a:miter lim="800000"/>
            <a:headEnd/>
            <a:tailEnd/>
          </a:ln>
          <a:effectLst/>
        </p:spPr>
        <p:txBody>
          <a:bodyPr>
            <a:spAutoFit/>
          </a:bodyPr>
          <a:lstStyle/>
          <a:p>
            <a:pPr>
              <a:spcBef>
                <a:spcPct val="50000"/>
              </a:spcBef>
            </a:pPr>
            <a:r>
              <a:rPr lang="en-US"/>
              <a:t>The outputs signals were measured in response to the input pattern to study the parameters under investigation.</a:t>
            </a:r>
          </a:p>
          <a:p>
            <a:pPr>
              <a:spcBef>
                <a:spcPct val="50000"/>
              </a:spcBef>
            </a:pPr>
            <a:r>
              <a:rPr lang="en-US"/>
              <a:t>The same set-up was used vs Temperature and Irradiation.</a:t>
            </a:r>
          </a:p>
        </p:txBody>
      </p:sp>
      <p:sp>
        <p:nvSpPr>
          <p:cNvPr id="29716" name="Text Box 20"/>
          <p:cNvSpPr txBox="1">
            <a:spLocks noChangeArrowheads="1"/>
          </p:cNvSpPr>
          <p:nvPr/>
        </p:nvSpPr>
        <p:spPr bwMode="auto">
          <a:xfrm>
            <a:off x="6076950" y="2927350"/>
            <a:ext cx="2698750" cy="366713"/>
          </a:xfrm>
          <a:prstGeom prst="rect">
            <a:avLst/>
          </a:prstGeom>
          <a:noFill/>
          <a:ln w="12700">
            <a:noFill/>
            <a:miter lim="800000"/>
            <a:headEnd/>
            <a:tailEnd/>
          </a:ln>
          <a:effectLst/>
        </p:spPr>
        <p:txBody>
          <a:bodyPr wrap="none">
            <a:spAutoFit/>
          </a:bodyPr>
          <a:lstStyle/>
          <a:p>
            <a:r>
              <a:rPr lang="en-US"/>
              <a:t>Output from one channel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it-IT"/>
              <a:t>Temperature dependance</a:t>
            </a:r>
          </a:p>
        </p:txBody>
      </p:sp>
      <p:pic>
        <p:nvPicPr>
          <p:cNvPr id="33799" name="Picture 7"/>
          <p:cNvPicPr>
            <a:picLocks noChangeAspect="1" noChangeArrowheads="1"/>
          </p:cNvPicPr>
          <p:nvPr/>
        </p:nvPicPr>
        <p:blipFill>
          <a:blip r:embed="rId3" cstate="print"/>
          <a:srcRect/>
          <a:stretch>
            <a:fillRect/>
          </a:stretch>
        </p:blipFill>
        <p:spPr bwMode="auto">
          <a:xfrm>
            <a:off x="395288" y="1884363"/>
            <a:ext cx="3843337" cy="3090862"/>
          </a:xfrm>
          <a:prstGeom prst="rect">
            <a:avLst/>
          </a:prstGeom>
          <a:noFill/>
        </p:spPr>
      </p:pic>
      <p:pic>
        <p:nvPicPr>
          <p:cNvPr id="33800" name="Picture 8"/>
          <p:cNvPicPr>
            <a:picLocks noChangeAspect="1" noChangeArrowheads="1"/>
          </p:cNvPicPr>
          <p:nvPr/>
        </p:nvPicPr>
        <p:blipFill>
          <a:blip r:embed="rId4" cstate="print"/>
          <a:srcRect/>
          <a:stretch>
            <a:fillRect/>
          </a:stretch>
        </p:blipFill>
        <p:spPr bwMode="auto">
          <a:xfrm>
            <a:off x="5273675" y="1951038"/>
            <a:ext cx="4087813" cy="3052762"/>
          </a:xfrm>
          <a:prstGeom prst="rect">
            <a:avLst/>
          </a:prstGeom>
          <a:noFill/>
        </p:spPr>
      </p:pic>
      <p:sp>
        <p:nvSpPr>
          <p:cNvPr id="33801" name="Text Box 9"/>
          <p:cNvSpPr txBox="1">
            <a:spLocks noChangeArrowheads="1"/>
          </p:cNvSpPr>
          <p:nvPr/>
        </p:nvSpPr>
        <p:spPr bwMode="auto">
          <a:xfrm>
            <a:off x="252413" y="5251450"/>
            <a:ext cx="5148262" cy="1220788"/>
          </a:xfrm>
          <a:prstGeom prst="rect">
            <a:avLst/>
          </a:prstGeom>
          <a:noFill/>
          <a:ln w="28575">
            <a:solidFill>
              <a:srgbClr val="6600FF"/>
            </a:solidFill>
            <a:miter lim="800000"/>
            <a:headEnd/>
            <a:tailEnd/>
          </a:ln>
          <a:effectLst/>
        </p:spPr>
        <p:txBody>
          <a:bodyPr>
            <a:spAutoFit/>
          </a:bodyPr>
          <a:lstStyle/>
          <a:p>
            <a:pPr>
              <a:spcBef>
                <a:spcPct val="50000"/>
              </a:spcBef>
            </a:pPr>
            <a:r>
              <a:rPr lang="it-IT">
                <a:solidFill>
                  <a:schemeClr val="tx1"/>
                </a:solidFill>
                <a:cs typeface="Arial" charset="0"/>
              </a:rPr>
              <a:t> </a:t>
            </a:r>
            <a:r>
              <a:rPr lang="it-IT" b="1">
                <a:solidFill>
                  <a:schemeClr val="accent2"/>
                </a:solidFill>
                <a:effectLst>
                  <a:outerShdw blurRad="38100" dist="38100" dir="2700000" algn="tl">
                    <a:srgbClr val="C0C0C0"/>
                  </a:outerShdw>
                </a:effectLst>
                <a:cs typeface="Arial" charset="0"/>
              </a:rPr>
              <a:t>OA output</a:t>
            </a:r>
            <a:r>
              <a:rPr lang="it-IT">
                <a:solidFill>
                  <a:schemeClr val="tx1"/>
                </a:solidFill>
                <a:cs typeface="Arial" charset="0"/>
              </a:rPr>
              <a:t> </a:t>
            </a:r>
            <a:r>
              <a:rPr lang="it-IT" b="1">
                <a:solidFill>
                  <a:schemeClr val="accent2"/>
                </a:solidFill>
                <a:effectLst>
                  <a:outerShdw blurRad="38100" dist="38100" dir="2700000" algn="tl">
                    <a:srgbClr val="C0C0C0"/>
                  </a:outerShdw>
                </a:effectLst>
                <a:cs typeface="Arial" charset="0"/>
              </a:rPr>
              <a:t>offset                        Gain</a:t>
            </a:r>
          </a:p>
          <a:p>
            <a:pPr>
              <a:spcBef>
                <a:spcPct val="50000"/>
              </a:spcBef>
            </a:pPr>
            <a:r>
              <a:rPr lang="it-IT" b="1">
                <a:solidFill>
                  <a:schemeClr val="accent2"/>
                </a:solidFill>
                <a:effectLst>
                  <a:outerShdw blurRad="38100" dist="38100" dir="2700000" algn="tl">
                    <a:srgbClr val="C0C0C0"/>
                  </a:outerShdw>
                </a:effectLst>
                <a:cs typeface="Arial" charset="0"/>
              </a:rPr>
              <a:t>(0.040</a:t>
            </a:r>
            <a:r>
              <a:rPr lang="en-US" b="1">
                <a:solidFill>
                  <a:schemeClr val="accent2"/>
                </a:solidFill>
                <a:effectLst>
                  <a:outerShdw blurRad="38100" dist="38100" dir="2700000" algn="tl">
                    <a:srgbClr val="C0C0C0"/>
                  </a:outerShdw>
                </a:effectLst>
                <a:cs typeface="Arial" charset="0"/>
              </a:rPr>
              <a:t>±0.730) mV           -(0.999±0.002)</a:t>
            </a:r>
          </a:p>
          <a:p>
            <a:pPr>
              <a:spcBef>
                <a:spcPct val="50000"/>
              </a:spcBef>
            </a:pPr>
            <a:r>
              <a:rPr lang="en-US" b="1">
                <a:solidFill>
                  <a:schemeClr val="accent2"/>
                </a:solidFill>
                <a:effectLst>
                  <a:outerShdw blurRad="38100" dist="38100" dir="2700000" algn="tl">
                    <a:srgbClr val="C0C0C0"/>
                  </a:outerShdw>
                </a:effectLst>
                <a:cs typeface="Arial" charset="0"/>
              </a:rPr>
              <a:t>(0.264±4.640) </a:t>
            </a:r>
            <a:r>
              <a:rPr lang="el-GR" b="1">
                <a:solidFill>
                  <a:schemeClr val="accent2"/>
                </a:solidFill>
                <a:effectLst>
                  <a:outerShdw blurRad="38100" dist="38100" dir="2700000" algn="tl">
                    <a:srgbClr val="C0C0C0"/>
                  </a:outerShdw>
                </a:effectLst>
                <a:latin typeface="Times New Roman" pitchFamily="18" charset="0"/>
                <a:cs typeface="Times New Roman" pitchFamily="18" charset="0"/>
              </a:rPr>
              <a:t>μ</a:t>
            </a:r>
            <a:r>
              <a:rPr lang="it-IT" b="1">
                <a:solidFill>
                  <a:schemeClr val="accent2"/>
                </a:solidFill>
                <a:effectLst>
                  <a:outerShdw blurRad="38100" dist="38100" dir="2700000" algn="tl">
                    <a:srgbClr val="C0C0C0"/>
                  </a:outerShdw>
                </a:effectLst>
                <a:latin typeface="Times New Roman" pitchFamily="18" charset="0"/>
                <a:cs typeface="Times New Roman" pitchFamily="18" charset="0"/>
              </a:rPr>
              <a:t>V/°C        </a:t>
            </a:r>
            <a:r>
              <a:rPr lang="it-IT" b="1">
                <a:solidFill>
                  <a:schemeClr val="accent2"/>
                </a:solidFill>
                <a:effectLst>
                  <a:outerShdw blurRad="38100" dist="38100" dir="2700000" algn="tl">
                    <a:srgbClr val="C0C0C0"/>
                  </a:outerShdw>
                </a:effectLst>
                <a:cs typeface="Times New Roman" pitchFamily="18" charset="0"/>
              </a:rPr>
              <a:t>-(0.368</a:t>
            </a:r>
            <a:r>
              <a:rPr lang="en-US" b="1">
                <a:solidFill>
                  <a:schemeClr val="accent2"/>
                </a:solidFill>
                <a:effectLst>
                  <a:outerShdw blurRad="38100" dist="38100" dir="2700000" algn="tl">
                    <a:srgbClr val="C0C0C0"/>
                  </a:outerShdw>
                </a:effectLst>
                <a:cs typeface="Arial" charset="0"/>
              </a:rPr>
              <a:t>±6.280</a:t>
            </a:r>
            <a:r>
              <a:rPr lang="it-IT" b="1">
                <a:solidFill>
                  <a:schemeClr val="accent2"/>
                </a:solidFill>
                <a:effectLst>
                  <a:outerShdw blurRad="38100" dist="38100" dir="2700000" algn="tl">
                    <a:srgbClr val="C0C0C0"/>
                  </a:outerShdw>
                </a:effectLst>
                <a:cs typeface="Times New Roman" pitchFamily="18" charset="0"/>
              </a:rPr>
              <a:t>) ppm/°C</a:t>
            </a:r>
            <a:endParaRPr lang="el-GR" b="1">
              <a:solidFill>
                <a:schemeClr val="accent2"/>
              </a:solidFill>
              <a:effectLst>
                <a:outerShdw blurRad="38100" dist="38100" dir="2700000" algn="tl">
                  <a:srgbClr val="C0C0C0"/>
                </a:outerShdw>
              </a:effectLst>
              <a:cs typeface="Times New Roman" pitchFamily="18" charset="0"/>
            </a:endParaRPr>
          </a:p>
        </p:txBody>
      </p:sp>
      <p:sp>
        <p:nvSpPr>
          <p:cNvPr id="33802" name="Text Box 10"/>
          <p:cNvSpPr txBox="1">
            <a:spLocks noChangeArrowheads="1"/>
          </p:cNvSpPr>
          <p:nvPr/>
        </p:nvSpPr>
        <p:spPr bwMode="auto">
          <a:xfrm>
            <a:off x="6192838" y="5300663"/>
            <a:ext cx="3419475" cy="823912"/>
          </a:xfrm>
          <a:prstGeom prst="rect">
            <a:avLst/>
          </a:prstGeom>
          <a:noFill/>
          <a:ln w="9525">
            <a:noFill/>
            <a:miter lim="800000"/>
            <a:headEnd/>
            <a:tailEnd/>
          </a:ln>
          <a:effectLst/>
        </p:spPr>
        <p:txBody>
          <a:bodyPr>
            <a:spAutoFit/>
          </a:bodyPr>
          <a:lstStyle/>
          <a:p>
            <a:pPr algn="ctr">
              <a:spcBef>
                <a:spcPct val="50000"/>
              </a:spcBef>
            </a:pPr>
            <a:r>
              <a:rPr lang="el-GR" b="1">
                <a:solidFill>
                  <a:schemeClr val="accent2"/>
                </a:solidFill>
                <a:cs typeface="Arial" charset="0"/>
              </a:rPr>
              <a:t>Δ</a:t>
            </a:r>
            <a:r>
              <a:rPr lang="it-IT" b="1">
                <a:solidFill>
                  <a:schemeClr val="accent2"/>
                </a:solidFill>
                <a:cs typeface="Arial" charset="0"/>
              </a:rPr>
              <a:t>T(</a:t>
            </a:r>
            <a:r>
              <a:rPr lang="it-IT" sz="1400" b="1">
                <a:solidFill>
                  <a:schemeClr val="accent2"/>
                </a:solidFill>
                <a:cs typeface="Arial" charset="0"/>
              </a:rPr>
              <a:t>LHCb</a:t>
            </a:r>
            <a:r>
              <a:rPr lang="it-IT" b="1">
                <a:solidFill>
                  <a:schemeClr val="accent2"/>
                </a:solidFill>
                <a:cs typeface="Arial" charset="0"/>
              </a:rPr>
              <a:t>) ≈ </a:t>
            </a:r>
            <a:r>
              <a:rPr lang="en-US" b="1">
                <a:solidFill>
                  <a:schemeClr val="accent2"/>
                </a:solidFill>
                <a:cs typeface="Arial" charset="0"/>
              </a:rPr>
              <a:t>±5 °C</a:t>
            </a:r>
            <a:r>
              <a:rPr lang="en-US">
                <a:solidFill>
                  <a:schemeClr val="tx1"/>
                </a:solidFill>
                <a:cs typeface="Arial" charset="0"/>
              </a:rPr>
              <a:t> </a:t>
            </a:r>
            <a:endParaRPr lang="it-IT" b="1" baseline="-25000">
              <a:solidFill>
                <a:schemeClr val="accent2"/>
              </a:solidFill>
              <a:cs typeface="Arial" charset="0"/>
            </a:endParaRPr>
          </a:p>
          <a:p>
            <a:pPr algn="ctr">
              <a:spcBef>
                <a:spcPct val="50000"/>
              </a:spcBef>
            </a:pPr>
            <a:r>
              <a:rPr lang="it-IT" sz="2000" b="1" u="sng">
                <a:solidFill>
                  <a:schemeClr val="accent2"/>
                </a:solidFill>
                <a:cs typeface="Arial" charset="0"/>
              </a:rPr>
              <a:t>Maximum effect: 0.003 %</a:t>
            </a:r>
            <a:r>
              <a:rPr lang="it-IT" sz="2000" b="1">
                <a:solidFill>
                  <a:schemeClr val="accent2"/>
                </a:solidFill>
                <a:cs typeface="Arial" charset="0"/>
              </a:rPr>
              <a:t> </a:t>
            </a:r>
            <a:endParaRPr lang="en-US" sz="2000" b="1">
              <a:solidFill>
                <a:schemeClr val="accent2"/>
              </a:solidFill>
              <a:cs typeface="Arial" charset="0"/>
            </a:endParaRPr>
          </a:p>
        </p:txBody>
      </p:sp>
      <p:sp>
        <p:nvSpPr>
          <p:cNvPr id="33807" name="Rectangle 15"/>
          <p:cNvSpPr>
            <a:spLocks noChangeArrowheads="1"/>
          </p:cNvSpPr>
          <p:nvPr/>
        </p:nvSpPr>
        <p:spPr bwMode="auto">
          <a:xfrm>
            <a:off x="6084888" y="5084763"/>
            <a:ext cx="3635375" cy="1296987"/>
          </a:xfrm>
          <a:prstGeom prst="rect">
            <a:avLst/>
          </a:prstGeom>
          <a:noFill/>
          <a:ln w="25400" algn="ctr">
            <a:solidFill>
              <a:srgbClr val="FF00FF"/>
            </a:solidFill>
            <a:miter lim="800000"/>
            <a:headEnd/>
            <a:tailEnd/>
          </a:ln>
          <a:effectLst/>
        </p:spPr>
        <p:txBody>
          <a:bodyPr wrap="none" anchor="ctr"/>
          <a:lstStyle/>
          <a:p>
            <a:endParaRPr lang="en-US"/>
          </a:p>
        </p:txBody>
      </p:sp>
      <p:sp>
        <p:nvSpPr>
          <p:cNvPr id="33808" name="Text Box 16"/>
          <p:cNvSpPr txBox="1">
            <a:spLocks noChangeArrowheads="1"/>
          </p:cNvSpPr>
          <p:nvPr/>
        </p:nvSpPr>
        <p:spPr bwMode="auto">
          <a:xfrm>
            <a:off x="252413" y="414338"/>
            <a:ext cx="9602787" cy="1328737"/>
          </a:xfrm>
          <a:prstGeom prst="rect">
            <a:avLst/>
          </a:prstGeom>
          <a:noFill/>
          <a:ln w="12700">
            <a:noFill/>
            <a:miter lim="800000"/>
            <a:headEnd/>
            <a:tailEnd/>
          </a:ln>
          <a:effectLst/>
        </p:spPr>
        <p:txBody>
          <a:bodyPr>
            <a:spAutoFit/>
          </a:bodyPr>
          <a:lstStyle/>
          <a:p>
            <a:pPr>
              <a:spcBef>
                <a:spcPct val="50000"/>
              </a:spcBef>
            </a:pPr>
            <a:r>
              <a:rPr lang="en-US"/>
              <a:t>35 boards with 245 individual channels has been fully tested. No failures have been observed with respect to the simulated discharges.</a:t>
            </a:r>
          </a:p>
          <a:p>
            <a:pPr>
              <a:spcBef>
                <a:spcPct val="50000"/>
              </a:spcBef>
            </a:pPr>
            <a:r>
              <a:rPr lang="en-US"/>
              <a:t>The temperature variation of the gain and the offset has shown that the chosen design and technology is fully compliant with the expected specifications at LHCb.</a:t>
            </a:r>
          </a:p>
        </p:txBody>
      </p:sp>
      <p:sp>
        <p:nvSpPr>
          <p:cNvPr id="33809" name="Text Box 17"/>
          <p:cNvSpPr txBox="1">
            <a:spLocks noChangeArrowheads="1"/>
          </p:cNvSpPr>
          <p:nvPr/>
        </p:nvSpPr>
        <p:spPr bwMode="auto">
          <a:xfrm>
            <a:off x="1997075" y="4883150"/>
            <a:ext cx="1771650" cy="366713"/>
          </a:xfrm>
          <a:prstGeom prst="rect">
            <a:avLst/>
          </a:prstGeom>
          <a:noFill/>
          <a:ln w="12700">
            <a:noFill/>
            <a:miter lim="800000"/>
            <a:headEnd/>
            <a:tailEnd/>
          </a:ln>
          <a:effectLst/>
        </p:spPr>
        <p:txBody>
          <a:bodyPr wrap="none">
            <a:spAutoFit/>
          </a:bodyPr>
          <a:lstStyle/>
          <a:p>
            <a:r>
              <a:rPr lang="en-US" b="1"/>
              <a:t>Average 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a:t>Radiation tolerance measurements</a:t>
            </a:r>
          </a:p>
        </p:txBody>
      </p:sp>
      <p:sp>
        <p:nvSpPr>
          <p:cNvPr id="39941" name="Text Box 5"/>
          <p:cNvSpPr txBox="1">
            <a:spLocks noChangeArrowheads="1"/>
          </p:cNvSpPr>
          <p:nvPr/>
        </p:nvSpPr>
        <p:spPr bwMode="auto">
          <a:xfrm>
            <a:off x="555625" y="981075"/>
            <a:ext cx="8964613" cy="366713"/>
          </a:xfrm>
          <a:prstGeom prst="rect">
            <a:avLst/>
          </a:prstGeom>
          <a:noFill/>
          <a:ln w="9525">
            <a:noFill/>
            <a:miter lim="800000"/>
            <a:headEnd/>
            <a:tailEnd/>
          </a:ln>
          <a:effectLst/>
        </p:spPr>
        <p:txBody>
          <a:bodyPr>
            <a:spAutoFit/>
          </a:bodyPr>
          <a:lstStyle/>
          <a:p>
            <a:pPr algn="ctr">
              <a:spcBef>
                <a:spcPct val="50000"/>
              </a:spcBef>
            </a:pPr>
            <a:r>
              <a:rPr lang="en-US" b="1">
                <a:solidFill>
                  <a:schemeClr val="tx1"/>
                </a:solidFill>
                <a:cs typeface="Arial" charset="0"/>
              </a:rPr>
              <a:t>Irradiation test has been made at the reactor TRIGA MARK II situated in Pavia, IT</a:t>
            </a:r>
          </a:p>
        </p:txBody>
      </p:sp>
      <p:pic>
        <p:nvPicPr>
          <p:cNvPr id="39942" name="Picture 6"/>
          <p:cNvPicPr>
            <a:picLocks noChangeAspect="1" noChangeArrowheads="1"/>
          </p:cNvPicPr>
          <p:nvPr/>
        </p:nvPicPr>
        <p:blipFill>
          <a:blip r:embed="rId3" cstate="print"/>
          <a:srcRect/>
          <a:stretch>
            <a:fillRect/>
          </a:stretch>
        </p:blipFill>
        <p:spPr bwMode="auto">
          <a:xfrm>
            <a:off x="0" y="0"/>
            <a:ext cx="1331913" cy="1000125"/>
          </a:xfrm>
          <a:prstGeom prst="rect">
            <a:avLst/>
          </a:prstGeom>
          <a:noFill/>
        </p:spPr>
      </p:pic>
      <p:pic>
        <p:nvPicPr>
          <p:cNvPr id="39943" name="Picture 7"/>
          <p:cNvPicPr>
            <a:picLocks noChangeAspect="1" noChangeArrowheads="1"/>
          </p:cNvPicPr>
          <p:nvPr/>
        </p:nvPicPr>
        <p:blipFill>
          <a:blip r:embed="rId4" cstate="print"/>
          <a:srcRect/>
          <a:stretch>
            <a:fillRect/>
          </a:stretch>
        </p:blipFill>
        <p:spPr bwMode="auto">
          <a:xfrm>
            <a:off x="179388" y="4076700"/>
            <a:ext cx="1944687" cy="2592388"/>
          </a:xfrm>
          <a:prstGeom prst="rect">
            <a:avLst/>
          </a:prstGeom>
          <a:noFill/>
        </p:spPr>
      </p:pic>
      <p:sp>
        <p:nvSpPr>
          <p:cNvPr id="39944" name="Text Box 8"/>
          <p:cNvSpPr txBox="1">
            <a:spLocks noChangeArrowheads="1"/>
          </p:cNvSpPr>
          <p:nvPr/>
        </p:nvSpPr>
        <p:spPr bwMode="auto">
          <a:xfrm>
            <a:off x="217488" y="1358900"/>
            <a:ext cx="3816350" cy="2565400"/>
          </a:xfrm>
          <a:prstGeom prst="rect">
            <a:avLst/>
          </a:prstGeom>
          <a:noFill/>
          <a:ln w="25400" algn="ctr">
            <a:noFill/>
            <a:miter lim="800000"/>
            <a:headEnd/>
            <a:tailEnd/>
          </a:ln>
          <a:effectLst/>
        </p:spPr>
        <p:txBody>
          <a:bodyPr>
            <a:spAutoFit/>
          </a:bodyPr>
          <a:lstStyle/>
          <a:p>
            <a:pPr>
              <a:spcBef>
                <a:spcPct val="50000"/>
              </a:spcBef>
            </a:pPr>
            <a:r>
              <a:rPr lang="en-US" b="1" i="1">
                <a:solidFill>
                  <a:schemeClr val="accent2"/>
                </a:solidFill>
                <a:cs typeface="Arial" charset="0"/>
              </a:rPr>
              <a:t>The Protection boards will be located in the radiation areaof LHCb where the maximum expected  level of radiation after 10 years of data taking is:</a:t>
            </a:r>
          </a:p>
          <a:p>
            <a:pPr>
              <a:spcBef>
                <a:spcPct val="50000"/>
              </a:spcBef>
              <a:buFont typeface="Wingdings" pitchFamily="2" charset="2"/>
              <a:buChar char="ü"/>
            </a:pPr>
            <a:r>
              <a:rPr lang="en-US" b="1" i="1">
                <a:solidFill>
                  <a:schemeClr val="accent2"/>
                </a:solidFill>
                <a:latin typeface="Times New Roman" pitchFamily="18" charset="0"/>
                <a:cs typeface="Times New Roman" pitchFamily="18" charset="0"/>
              </a:rPr>
              <a:t> </a:t>
            </a:r>
            <a:r>
              <a:rPr lang="en-US" b="1" i="1">
                <a:solidFill>
                  <a:schemeClr val="accent2"/>
                </a:solidFill>
                <a:cs typeface="Times New Roman" pitchFamily="18" charset="0"/>
              </a:rPr>
              <a:t>γ dose</a:t>
            </a:r>
            <a:r>
              <a:rPr lang="en-US" b="1" i="1">
                <a:solidFill>
                  <a:schemeClr val="accent2"/>
                </a:solidFill>
                <a:latin typeface="Times New Roman" pitchFamily="18" charset="0"/>
                <a:cs typeface="Times New Roman" pitchFamily="18" charset="0"/>
              </a:rPr>
              <a:t> </a:t>
            </a:r>
            <a:r>
              <a:rPr lang="en-US" b="1" i="1">
                <a:solidFill>
                  <a:schemeClr val="accent2"/>
                </a:solidFill>
                <a:cs typeface="Times New Roman" pitchFamily="18" charset="0"/>
              </a:rPr>
              <a:t>:                 </a:t>
            </a:r>
            <a:r>
              <a:rPr lang="en-US" b="1" i="1" u="sng">
                <a:solidFill>
                  <a:schemeClr val="accent2"/>
                </a:solidFill>
                <a:cs typeface="Times New Roman" pitchFamily="18" charset="0"/>
              </a:rPr>
              <a:t>700 Rad</a:t>
            </a:r>
          </a:p>
          <a:p>
            <a:pPr>
              <a:spcBef>
                <a:spcPct val="50000"/>
              </a:spcBef>
              <a:buFont typeface="Wingdings" pitchFamily="2" charset="2"/>
              <a:buChar char="ü"/>
            </a:pPr>
            <a:r>
              <a:rPr lang="en-US" b="1" i="1">
                <a:solidFill>
                  <a:schemeClr val="accent2"/>
                </a:solidFill>
                <a:cs typeface="Times New Roman" pitchFamily="18" charset="0"/>
              </a:rPr>
              <a:t>Neutron fluence:  </a:t>
            </a:r>
            <a:r>
              <a:rPr lang="en-US" b="1" i="1" u="sng">
                <a:solidFill>
                  <a:schemeClr val="accent2"/>
                </a:solidFill>
                <a:cs typeface="Times New Roman" pitchFamily="18" charset="0"/>
              </a:rPr>
              <a:t>9.6 E+11</a:t>
            </a:r>
            <a:r>
              <a:rPr lang="en-US" b="1" i="1">
                <a:solidFill>
                  <a:schemeClr val="accent2"/>
                </a:solidFill>
                <a:cs typeface="Times New Roman" pitchFamily="18" charset="0"/>
              </a:rPr>
              <a:t>                                                              		   </a:t>
            </a:r>
            <a:r>
              <a:rPr lang="en-US" b="1" i="1" u="sng">
                <a:solidFill>
                  <a:schemeClr val="accent2"/>
                </a:solidFill>
                <a:cs typeface="Times New Roman" pitchFamily="18" charset="0"/>
              </a:rPr>
              <a:t>1MeV eq ncm</a:t>
            </a:r>
            <a:r>
              <a:rPr lang="en-US" b="1" i="1" u="sng" baseline="30000">
                <a:solidFill>
                  <a:schemeClr val="accent2"/>
                </a:solidFill>
                <a:cs typeface="Times New Roman" pitchFamily="18" charset="0"/>
              </a:rPr>
              <a:t>-2</a:t>
            </a:r>
          </a:p>
        </p:txBody>
      </p:sp>
      <p:sp>
        <p:nvSpPr>
          <p:cNvPr id="39947" name="Rectangle 11"/>
          <p:cNvSpPr>
            <a:spLocks noChangeArrowheads="1"/>
          </p:cNvSpPr>
          <p:nvPr/>
        </p:nvSpPr>
        <p:spPr bwMode="auto">
          <a:xfrm>
            <a:off x="6013450" y="2528888"/>
            <a:ext cx="3097213" cy="1439862"/>
          </a:xfrm>
          <a:prstGeom prst="rect">
            <a:avLst/>
          </a:prstGeom>
          <a:noFill/>
          <a:ln w="25400">
            <a:solidFill>
              <a:srgbClr val="FF00FF"/>
            </a:solidFill>
            <a:miter lim="800000"/>
            <a:headEnd/>
            <a:tailEnd/>
          </a:ln>
          <a:effectLst/>
        </p:spPr>
        <p:txBody>
          <a:bodyPr wrap="none" anchor="ctr"/>
          <a:lstStyle/>
          <a:p>
            <a:pPr algn="ctr"/>
            <a:r>
              <a:rPr lang="en-US" b="1">
                <a:solidFill>
                  <a:schemeClr val="accent2"/>
                </a:solidFill>
                <a:effectLst>
                  <a:outerShdw blurRad="38100" dist="38100" dir="2700000" algn="tl">
                    <a:srgbClr val="C0C0C0"/>
                  </a:outerShdw>
                </a:effectLst>
              </a:rPr>
              <a:t>4·10</a:t>
            </a:r>
            <a:r>
              <a:rPr lang="en-US" b="1" baseline="30000">
                <a:solidFill>
                  <a:schemeClr val="accent2"/>
                </a:solidFill>
                <a:effectLst>
                  <a:outerShdw blurRad="38100" dist="38100" dir="2700000" algn="tl">
                    <a:srgbClr val="C0C0C0"/>
                  </a:outerShdw>
                </a:effectLst>
              </a:rPr>
              <a:t>13</a:t>
            </a:r>
            <a:r>
              <a:rPr lang="en-US" b="1">
                <a:solidFill>
                  <a:schemeClr val="accent2"/>
                </a:solidFill>
                <a:effectLst>
                  <a:outerShdw blurRad="38100" dist="38100" dir="2700000" algn="tl">
                    <a:srgbClr val="C0C0C0"/>
                  </a:outerShdw>
                </a:effectLst>
              </a:rPr>
              <a:t> ncm</a:t>
            </a:r>
            <a:r>
              <a:rPr lang="en-US" b="1" baseline="30000">
                <a:solidFill>
                  <a:schemeClr val="accent2"/>
                </a:solidFill>
                <a:effectLst>
                  <a:outerShdw blurRad="38100" dist="38100" dir="2700000" algn="tl">
                    <a:srgbClr val="C0C0C0"/>
                  </a:outerShdw>
                </a:effectLst>
              </a:rPr>
              <a:t>-2</a:t>
            </a:r>
            <a:r>
              <a:rPr lang="en-US" b="1">
                <a:solidFill>
                  <a:schemeClr val="accent2"/>
                </a:solidFill>
                <a:effectLst>
                  <a:outerShdw blurRad="38100" dist="38100" dir="2700000" algn="tl">
                    <a:srgbClr val="C0C0C0"/>
                  </a:outerShdw>
                </a:effectLst>
              </a:rPr>
              <a:t>   40 x LHCb </a:t>
            </a:r>
          </a:p>
          <a:p>
            <a:pPr algn="ctr"/>
            <a:r>
              <a:rPr lang="en-US" b="1">
                <a:solidFill>
                  <a:schemeClr val="accent2"/>
                </a:solidFill>
                <a:effectLst>
                  <a:outerShdw blurRad="38100" dist="38100" dir="2700000" algn="tl">
                    <a:srgbClr val="C0C0C0"/>
                  </a:outerShdw>
                </a:effectLst>
              </a:rPr>
              <a:t> ~43 kRad      60 x LHCb</a:t>
            </a:r>
          </a:p>
        </p:txBody>
      </p:sp>
      <p:pic>
        <p:nvPicPr>
          <p:cNvPr id="39950" name="Picture 14"/>
          <p:cNvPicPr>
            <a:picLocks noChangeAspect="1" noChangeArrowheads="1"/>
          </p:cNvPicPr>
          <p:nvPr/>
        </p:nvPicPr>
        <p:blipFill>
          <a:blip r:embed="rId5" cstate="print"/>
          <a:srcRect/>
          <a:stretch>
            <a:fillRect/>
          </a:stretch>
        </p:blipFill>
        <p:spPr bwMode="auto">
          <a:xfrm>
            <a:off x="2339975" y="4076700"/>
            <a:ext cx="3455988" cy="2565400"/>
          </a:xfrm>
          <a:prstGeom prst="rect">
            <a:avLst/>
          </a:prstGeom>
          <a:noFill/>
          <a:effectLst/>
        </p:spPr>
      </p:pic>
      <p:sp>
        <p:nvSpPr>
          <p:cNvPr id="39952" name="Text Box 16"/>
          <p:cNvSpPr txBox="1">
            <a:spLocks noChangeArrowheads="1"/>
          </p:cNvSpPr>
          <p:nvPr/>
        </p:nvSpPr>
        <p:spPr bwMode="auto">
          <a:xfrm>
            <a:off x="5221288" y="1752600"/>
            <a:ext cx="4679950" cy="641350"/>
          </a:xfrm>
          <a:prstGeom prst="rect">
            <a:avLst/>
          </a:prstGeom>
          <a:noFill/>
          <a:ln w="12700">
            <a:noFill/>
            <a:miter lim="800000"/>
            <a:headEnd/>
            <a:tailEnd/>
          </a:ln>
          <a:effectLst/>
        </p:spPr>
        <p:txBody>
          <a:bodyPr>
            <a:spAutoFit/>
          </a:bodyPr>
          <a:lstStyle/>
          <a:p>
            <a:pPr>
              <a:spcBef>
                <a:spcPct val="50000"/>
              </a:spcBef>
            </a:pPr>
            <a:r>
              <a:rPr lang="en-US"/>
              <a:t>We irradiate 3 boards, 6 h each. After this period the level of irradiation applied was:</a:t>
            </a:r>
          </a:p>
        </p:txBody>
      </p:sp>
      <p:sp>
        <p:nvSpPr>
          <p:cNvPr id="39953" name="Text Box 17"/>
          <p:cNvSpPr txBox="1">
            <a:spLocks noChangeArrowheads="1"/>
          </p:cNvSpPr>
          <p:nvPr/>
        </p:nvSpPr>
        <p:spPr bwMode="auto">
          <a:xfrm>
            <a:off x="6165850" y="4575175"/>
            <a:ext cx="3689350" cy="1465263"/>
          </a:xfrm>
          <a:prstGeom prst="rect">
            <a:avLst/>
          </a:prstGeom>
          <a:solidFill>
            <a:srgbClr val="FFCC00"/>
          </a:solidFill>
          <a:ln w="12700">
            <a:noFill/>
            <a:miter lim="800000"/>
            <a:headEnd/>
            <a:tailEnd/>
          </a:ln>
          <a:effectLst/>
        </p:spPr>
        <p:txBody>
          <a:bodyPr>
            <a:spAutoFit/>
          </a:bodyPr>
          <a:lstStyle/>
          <a:p>
            <a:pPr>
              <a:spcBef>
                <a:spcPct val="50000"/>
              </a:spcBef>
            </a:pPr>
            <a:r>
              <a:rPr lang="en-US" b="1">
                <a:solidFill>
                  <a:schemeClr val="bg1"/>
                </a:solidFill>
              </a:rPr>
              <a:t>We gave to the Protection Boards a much larger irradiation dose with respect to that expected during the LHCb lifetime.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t>Irradiation results</a:t>
            </a:r>
          </a:p>
        </p:txBody>
      </p:sp>
      <p:pic>
        <p:nvPicPr>
          <p:cNvPr id="36869" name="Picture 5"/>
          <p:cNvPicPr>
            <a:picLocks noChangeAspect="1" noChangeArrowheads="1"/>
          </p:cNvPicPr>
          <p:nvPr/>
        </p:nvPicPr>
        <p:blipFill>
          <a:blip r:embed="rId3" cstate="print"/>
          <a:srcRect/>
          <a:stretch>
            <a:fillRect/>
          </a:stretch>
        </p:blipFill>
        <p:spPr bwMode="auto">
          <a:xfrm>
            <a:off x="468313" y="954088"/>
            <a:ext cx="3816350" cy="3206750"/>
          </a:xfrm>
          <a:prstGeom prst="rect">
            <a:avLst/>
          </a:prstGeom>
          <a:noFill/>
        </p:spPr>
      </p:pic>
      <p:pic>
        <p:nvPicPr>
          <p:cNvPr id="36870" name="Picture 6"/>
          <p:cNvPicPr>
            <a:picLocks noChangeAspect="1" noChangeArrowheads="1"/>
          </p:cNvPicPr>
          <p:nvPr/>
        </p:nvPicPr>
        <p:blipFill>
          <a:blip r:embed="rId4" cstate="print"/>
          <a:srcRect/>
          <a:stretch>
            <a:fillRect/>
          </a:stretch>
        </p:blipFill>
        <p:spPr bwMode="auto">
          <a:xfrm>
            <a:off x="5635625" y="954088"/>
            <a:ext cx="3995738" cy="3203575"/>
          </a:xfrm>
          <a:prstGeom prst="rect">
            <a:avLst/>
          </a:prstGeom>
          <a:noFill/>
        </p:spPr>
      </p:pic>
      <p:sp>
        <p:nvSpPr>
          <p:cNvPr id="36871" name="Text Box 7"/>
          <p:cNvSpPr txBox="1">
            <a:spLocks noChangeArrowheads="1"/>
          </p:cNvSpPr>
          <p:nvPr/>
        </p:nvSpPr>
        <p:spPr bwMode="auto">
          <a:xfrm>
            <a:off x="82550" y="5381625"/>
            <a:ext cx="4643438" cy="396875"/>
          </a:xfrm>
          <a:prstGeom prst="rect">
            <a:avLst/>
          </a:prstGeom>
          <a:noFill/>
          <a:ln w="9525" algn="ctr">
            <a:noFill/>
            <a:miter lim="800000"/>
            <a:headEnd/>
            <a:tailEnd/>
          </a:ln>
          <a:effectLst/>
        </p:spPr>
        <p:txBody>
          <a:bodyPr>
            <a:spAutoFit/>
          </a:bodyPr>
          <a:lstStyle/>
          <a:p>
            <a:pPr algn="ctr">
              <a:spcBef>
                <a:spcPct val="50000"/>
              </a:spcBef>
            </a:pPr>
            <a:r>
              <a:rPr lang="it-IT" sz="2000" b="1">
                <a:solidFill>
                  <a:schemeClr val="accent2"/>
                </a:solidFill>
                <a:effectLst>
                  <a:outerShdw blurRad="38100" dist="38100" dir="2700000" algn="tl">
                    <a:srgbClr val="C0C0C0"/>
                  </a:outerShdw>
                </a:effectLst>
                <a:cs typeface="Arial" charset="0"/>
              </a:rPr>
              <a:t>Off</a:t>
            </a:r>
            <a:r>
              <a:rPr lang="it-IT" sz="2000" b="1" baseline="-25000">
                <a:solidFill>
                  <a:schemeClr val="accent2"/>
                </a:solidFill>
                <a:effectLst>
                  <a:outerShdw blurRad="38100" dist="38100" dir="2700000" algn="tl">
                    <a:srgbClr val="C0C0C0"/>
                  </a:outerShdw>
                </a:effectLst>
                <a:cs typeface="Arial" charset="0"/>
              </a:rPr>
              <a:t>(10</a:t>
            </a:r>
            <a:r>
              <a:rPr lang="it-IT" sz="2000" b="1" baseline="16000">
                <a:solidFill>
                  <a:schemeClr val="accent2"/>
                </a:solidFill>
                <a:effectLst>
                  <a:outerShdw blurRad="38100" dist="38100" dir="2700000" algn="tl">
                    <a:srgbClr val="C0C0C0"/>
                  </a:outerShdw>
                </a:effectLst>
                <a:cs typeface="Arial" charset="0"/>
              </a:rPr>
              <a:t>13</a:t>
            </a:r>
            <a:r>
              <a:rPr lang="it-IT" sz="2000" b="1" baseline="-25000">
                <a:solidFill>
                  <a:schemeClr val="accent2"/>
                </a:solidFill>
                <a:effectLst>
                  <a:outerShdw blurRad="38100" dist="38100" dir="2700000" algn="tl">
                    <a:srgbClr val="C0C0C0"/>
                  </a:outerShdw>
                </a:effectLst>
                <a:cs typeface="Arial" charset="0"/>
              </a:rPr>
              <a:t>)</a:t>
            </a:r>
            <a:r>
              <a:rPr lang="it-IT" sz="2000" b="1" baseline="16000">
                <a:solidFill>
                  <a:schemeClr val="accent2"/>
                </a:solidFill>
                <a:effectLst>
                  <a:outerShdw blurRad="38100" dist="38100" dir="2700000" algn="tl">
                    <a:srgbClr val="C0C0C0"/>
                  </a:outerShdw>
                </a:effectLst>
                <a:cs typeface="Arial" charset="0"/>
              </a:rPr>
              <a:t> </a:t>
            </a:r>
            <a:r>
              <a:rPr lang="it-IT" sz="2000" b="1">
                <a:solidFill>
                  <a:schemeClr val="accent2"/>
                </a:solidFill>
                <a:effectLst>
                  <a:outerShdw blurRad="38100" dist="38100" dir="2700000" algn="tl">
                    <a:srgbClr val="C0C0C0"/>
                  </a:outerShdw>
                </a:effectLst>
                <a:cs typeface="Arial" charset="0"/>
              </a:rPr>
              <a:t>– Off</a:t>
            </a:r>
            <a:r>
              <a:rPr lang="it-IT" sz="2000" b="1" baseline="-25000">
                <a:solidFill>
                  <a:schemeClr val="accent2"/>
                </a:solidFill>
                <a:effectLst>
                  <a:outerShdw blurRad="38100" dist="38100" dir="2700000" algn="tl">
                    <a:srgbClr val="C0C0C0"/>
                  </a:outerShdw>
                </a:effectLst>
                <a:cs typeface="Arial" charset="0"/>
              </a:rPr>
              <a:t>(0)</a:t>
            </a:r>
            <a:r>
              <a:rPr lang="it-IT" sz="2000" b="1">
                <a:solidFill>
                  <a:schemeClr val="accent2"/>
                </a:solidFill>
                <a:effectLst>
                  <a:outerShdw blurRad="38100" dist="38100" dir="2700000" algn="tl">
                    <a:srgbClr val="C0C0C0"/>
                  </a:outerShdw>
                </a:effectLst>
                <a:cs typeface="Arial" charset="0"/>
              </a:rPr>
              <a:t> = (0.318 </a:t>
            </a:r>
            <a:r>
              <a:rPr lang="en-US" sz="2000" b="1">
                <a:solidFill>
                  <a:schemeClr val="accent2"/>
                </a:solidFill>
                <a:effectLst>
                  <a:outerShdw blurRad="38100" dist="38100" dir="2700000" algn="tl">
                    <a:srgbClr val="C0C0C0"/>
                  </a:outerShdw>
                </a:effectLst>
                <a:cs typeface="Arial" charset="0"/>
              </a:rPr>
              <a:t>± 0.590</a:t>
            </a:r>
            <a:r>
              <a:rPr lang="it-IT" sz="2000" b="1">
                <a:solidFill>
                  <a:schemeClr val="accent2"/>
                </a:solidFill>
                <a:effectLst>
                  <a:outerShdw blurRad="38100" dist="38100" dir="2700000" algn="tl">
                    <a:srgbClr val="C0C0C0"/>
                  </a:outerShdw>
                </a:effectLst>
                <a:cs typeface="Arial" charset="0"/>
              </a:rPr>
              <a:t>) mV</a:t>
            </a:r>
          </a:p>
        </p:txBody>
      </p:sp>
      <p:sp>
        <p:nvSpPr>
          <p:cNvPr id="36872" name="Text Box 8"/>
          <p:cNvSpPr txBox="1">
            <a:spLocks noChangeArrowheads="1"/>
          </p:cNvSpPr>
          <p:nvPr/>
        </p:nvSpPr>
        <p:spPr bwMode="auto">
          <a:xfrm>
            <a:off x="82550" y="5886450"/>
            <a:ext cx="4356100" cy="396875"/>
          </a:xfrm>
          <a:prstGeom prst="rect">
            <a:avLst/>
          </a:prstGeom>
          <a:noFill/>
          <a:ln w="9525" algn="ctr">
            <a:noFill/>
            <a:miter lim="800000"/>
            <a:headEnd/>
            <a:tailEnd/>
          </a:ln>
          <a:effectLst/>
        </p:spPr>
        <p:txBody>
          <a:bodyPr>
            <a:spAutoFit/>
          </a:bodyPr>
          <a:lstStyle/>
          <a:p>
            <a:pPr algn="ctr">
              <a:spcBef>
                <a:spcPct val="50000"/>
              </a:spcBef>
            </a:pPr>
            <a:r>
              <a:rPr lang="it-IT" sz="2000" b="1">
                <a:solidFill>
                  <a:schemeClr val="accent2"/>
                </a:solidFill>
                <a:effectLst>
                  <a:outerShdw blurRad="38100" dist="38100" dir="2700000" algn="tl">
                    <a:srgbClr val="C0C0C0"/>
                  </a:outerShdw>
                </a:effectLst>
                <a:cs typeface="Arial" charset="0"/>
              </a:rPr>
              <a:t>G</a:t>
            </a:r>
            <a:r>
              <a:rPr lang="it-IT" sz="2000" b="1" baseline="-25000">
                <a:solidFill>
                  <a:schemeClr val="accent2"/>
                </a:solidFill>
                <a:effectLst>
                  <a:outerShdw blurRad="38100" dist="38100" dir="2700000" algn="tl">
                    <a:srgbClr val="C0C0C0"/>
                  </a:outerShdw>
                </a:effectLst>
                <a:cs typeface="Arial" charset="0"/>
              </a:rPr>
              <a:t>(10</a:t>
            </a:r>
            <a:r>
              <a:rPr lang="it-IT" sz="2000" b="1" baseline="16000">
                <a:solidFill>
                  <a:schemeClr val="accent2"/>
                </a:solidFill>
                <a:effectLst>
                  <a:outerShdw blurRad="38100" dist="38100" dir="2700000" algn="tl">
                    <a:srgbClr val="C0C0C0"/>
                  </a:outerShdw>
                </a:effectLst>
                <a:cs typeface="Arial" charset="0"/>
              </a:rPr>
              <a:t>13</a:t>
            </a:r>
            <a:r>
              <a:rPr lang="it-IT" sz="2000" b="1" baseline="-25000">
                <a:solidFill>
                  <a:schemeClr val="accent2"/>
                </a:solidFill>
                <a:effectLst>
                  <a:outerShdw blurRad="38100" dist="38100" dir="2700000" algn="tl">
                    <a:srgbClr val="C0C0C0"/>
                  </a:outerShdw>
                </a:effectLst>
                <a:cs typeface="Arial" charset="0"/>
              </a:rPr>
              <a:t>)</a:t>
            </a:r>
            <a:r>
              <a:rPr lang="it-IT" sz="2000" b="1" baseline="16000">
                <a:solidFill>
                  <a:schemeClr val="accent2"/>
                </a:solidFill>
                <a:effectLst>
                  <a:outerShdw blurRad="38100" dist="38100" dir="2700000" algn="tl">
                    <a:srgbClr val="C0C0C0"/>
                  </a:outerShdw>
                </a:effectLst>
                <a:cs typeface="Arial" charset="0"/>
              </a:rPr>
              <a:t> </a:t>
            </a:r>
            <a:r>
              <a:rPr lang="it-IT" sz="2000" b="1">
                <a:solidFill>
                  <a:schemeClr val="accent2"/>
                </a:solidFill>
                <a:effectLst>
                  <a:outerShdw blurRad="38100" dist="38100" dir="2700000" algn="tl">
                    <a:srgbClr val="C0C0C0"/>
                  </a:outerShdw>
                </a:effectLst>
                <a:cs typeface="Arial" charset="0"/>
              </a:rPr>
              <a:t>– G</a:t>
            </a:r>
            <a:r>
              <a:rPr lang="it-IT" sz="2000" b="1" baseline="-25000">
                <a:solidFill>
                  <a:schemeClr val="accent2"/>
                </a:solidFill>
                <a:effectLst>
                  <a:outerShdw blurRad="38100" dist="38100" dir="2700000" algn="tl">
                    <a:srgbClr val="C0C0C0"/>
                  </a:outerShdw>
                </a:effectLst>
                <a:cs typeface="Arial" charset="0"/>
              </a:rPr>
              <a:t>(0)</a:t>
            </a:r>
            <a:r>
              <a:rPr lang="it-IT" sz="2000" b="1">
                <a:solidFill>
                  <a:schemeClr val="accent2"/>
                </a:solidFill>
                <a:effectLst>
                  <a:outerShdw blurRad="38100" dist="38100" dir="2700000" algn="tl">
                    <a:srgbClr val="C0C0C0"/>
                  </a:outerShdw>
                </a:effectLst>
                <a:cs typeface="Arial" charset="0"/>
              </a:rPr>
              <a:t> = -(0.071 </a:t>
            </a:r>
            <a:r>
              <a:rPr lang="en-US" sz="2000" b="1">
                <a:solidFill>
                  <a:schemeClr val="accent2"/>
                </a:solidFill>
                <a:effectLst>
                  <a:outerShdw blurRad="38100" dist="38100" dir="2700000" algn="tl">
                    <a:srgbClr val="C0C0C0"/>
                  </a:outerShdw>
                </a:effectLst>
                <a:cs typeface="Arial" charset="0"/>
              </a:rPr>
              <a:t>± 0.261</a:t>
            </a:r>
            <a:r>
              <a:rPr lang="it-IT" sz="2000" b="1">
                <a:solidFill>
                  <a:schemeClr val="accent2"/>
                </a:solidFill>
                <a:effectLst>
                  <a:outerShdw blurRad="38100" dist="38100" dir="2700000" algn="tl">
                    <a:srgbClr val="C0C0C0"/>
                  </a:outerShdw>
                </a:effectLst>
                <a:cs typeface="Arial" charset="0"/>
              </a:rPr>
              <a:t>) %</a:t>
            </a:r>
          </a:p>
        </p:txBody>
      </p:sp>
      <p:sp>
        <p:nvSpPr>
          <p:cNvPr id="36873" name="Text Box 9"/>
          <p:cNvSpPr txBox="1">
            <a:spLocks noChangeArrowheads="1"/>
          </p:cNvSpPr>
          <p:nvPr/>
        </p:nvSpPr>
        <p:spPr bwMode="auto">
          <a:xfrm>
            <a:off x="188913" y="4733925"/>
            <a:ext cx="4103687" cy="396875"/>
          </a:xfrm>
          <a:prstGeom prst="rect">
            <a:avLst/>
          </a:prstGeom>
          <a:noFill/>
          <a:ln w="9525">
            <a:noFill/>
            <a:miter lim="800000"/>
            <a:headEnd/>
            <a:tailEnd/>
          </a:ln>
          <a:effectLst/>
        </p:spPr>
        <p:txBody>
          <a:bodyPr>
            <a:spAutoFit/>
          </a:bodyPr>
          <a:lstStyle/>
          <a:p>
            <a:pPr>
              <a:spcBef>
                <a:spcPct val="50000"/>
              </a:spcBef>
            </a:pPr>
            <a:r>
              <a:rPr lang="en-US" sz="2000" b="1">
                <a:solidFill>
                  <a:schemeClr val="accent2"/>
                </a:solidFill>
                <a:cs typeface="Arial" charset="0"/>
              </a:rPr>
              <a:t>The maximum spread was:</a:t>
            </a:r>
          </a:p>
        </p:txBody>
      </p:sp>
      <p:sp>
        <p:nvSpPr>
          <p:cNvPr id="36874" name="Rectangle 10"/>
          <p:cNvSpPr>
            <a:spLocks noChangeArrowheads="1"/>
          </p:cNvSpPr>
          <p:nvPr/>
        </p:nvSpPr>
        <p:spPr bwMode="auto">
          <a:xfrm>
            <a:off x="44450" y="5310188"/>
            <a:ext cx="4464050" cy="1079500"/>
          </a:xfrm>
          <a:prstGeom prst="rect">
            <a:avLst/>
          </a:prstGeom>
          <a:noFill/>
          <a:ln w="25400">
            <a:solidFill>
              <a:srgbClr val="FF00FF"/>
            </a:solidFill>
            <a:miter lim="800000"/>
            <a:headEnd/>
            <a:tailEnd/>
          </a:ln>
          <a:effectLst/>
        </p:spPr>
        <p:txBody>
          <a:bodyPr wrap="none" anchor="ctr"/>
          <a:lstStyle/>
          <a:p>
            <a:endParaRPr lang="en-US"/>
          </a:p>
        </p:txBody>
      </p:sp>
      <p:sp>
        <p:nvSpPr>
          <p:cNvPr id="36875" name="Text Box 11"/>
          <p:cNvSpPr txBox="1">
            <a:spLocks noChangeArrowheads="1"/>
          </p:cNvSpPr>
          <p:nvPr/>
        </p:nvSpPr>
        <p:spPr bwMode="auto">
          <a:xfrm>
            <a:off x="4772025" y="4305300"/>
            <a:ext cx="5129213" cy="2152650"/>
          </a:xfrm>
          <a:prstGeom prst="rect">
            <a:avLst/>
          </a:prstGeom>
          <a:noFill/>
          <a:ln w="9525">
            <a:noFill/>
            <a:miter lim="800000"/>
            <a:headEnd/>
            <a:tailEnd/>
          </a:ln>
          <a:effectLst/>
        </p:spPr>
        <p:txBody>
          <a:bodyPr>
            <a:spAutoFit/>
          </a:bodyPr>
          <a:lstStyle/>
          <a:p>
            <a:pPr marL="268288" indent="-268288">
              <a:spcBef>
                <a:spcPct val="50000"/>
              </a:spcBef>
              <a:buFont typeface="Wingdings" pitchFamily="2" charset="2"/>
              <a:buChar char="ü"/>
            </a:pPr>
            <a:r>
              <a:rPr lang="en-US">
                <a:solidFill>
                  <a:schemeClr val="tx1"/>
                </a:solidFill>
                <a:cs typeface="Arial" charset="0"/>
              </a:rPr>
              <a:t> </a:t>
            </a:r>
            <a:r>
              <a:rPr lang="en-US" b="1">
                <a:solidFill>
                  <a:schemeClr val="tx1"/>
                </a:solidFill>
                <a:effectLst>
                  <a:outerShdw blurRad="38100" dist="38100" dir="2700000" algn="tl">
                    <a:srgbClr val="C0C0C0"/>
                  </a:outerShdw>
                </a:effectLst>
                <a:cs typeface="Arial" charset="0"/>
              </a:rPr>
              <a:t>it was not possible to find a correlation between the irradiation level and the parameters variations;</a:t>
            </a:r>
          </a:p>
          <a:p>
            <a:pPr marL="268288" indent="-268288">
              <a:spcBef>
                <a:spcPct val="50000"/>
              </a:spcBef>
              <a:buFont typeface="Wingdings" pitchFamily="2" charset="2"/>
              <a:buChar char="ü"/>
            </a:pPr>
            <a:r>
              <a:rPr lang="en-US" b="1">
                <a:solidFill>
                  <a:schemeClr val="tx1"/>
                </a:solidFill>
                <a:effectLst>
                  <a:outerShdw blurRad="38100" dist="38100" dir="2700000" algn="tl">
                    <a:srgbClr val="C0C0C0"/>
                  </a:outerShdw>
                </a:effectLst>
                <a:cs typeface="Arial" charset="0"/>
              </a:rPr>
              <a:t> The effect of the doses gave a negligible effect - especially if we limit the irradiation to that expected in LHCb, the red line in the 2 graphs.</a:t>
            </a:r>
          </a:p>
        </p:txBody>
      </p:sp>
      <p:sp>
        <p:nvSpPr>
          <p:cNvPr id="36876" name="Text Box 12"/>
          <p:cNvSpPr txBox="1">
            <a:spLocks noChangeArrowheads="1"/>
          </p:cNvSpPr>
          <p:nvPr/>
        </p:nvSpPr>
        <p:spPr bwMode="auto">
          <a:xfrm>
            <a:off x="179388" y="458788"/>
            <a:ext cx="9721850" cy="641350"/>
          </a:xfrm>
          <a:prstGeom prst="rect">
            <a:avLst/>
          </a:prstGeom>
          <a:noFill/>
          <a:ln w="12700">
            <a:noFill/>
            <a:miter lim="800000"/>
            <a:headEnd/>
            <a:tailEnd/>
          </a:ln>
          <a:effectLst/>
        </p:spPr>
        <p:txBody>
          <a:bodyPr>
            <a:spAutoFit/>
          </a:bodyPr>
          <a:lstStyle/>
          <a:p>
            <a:pPr>
              <a:spcBef>
                <a:spcPct val="50000"/>
              </a:spcBef>
            </a:pPr>
            <a:r>
              <a:rPr lang="en-US"/>
              <a:t>The effect of the doses gave a negligible effect. If we limit the irradiation to that expected at LHCb, the red line in the 2 graphs, the effect is even more marginal.</a:t>
            </a:r>
          </a:p>
        </p:txBody>
      </p:sp>
      <p:sp>
        <p:nvSpPr>
          <p:cNvPr id="36877" name="Text Box 13"/>
          <p:cNvSpPr txBox="1">
            <a:spLocks noChangeArrowheads="1"/>
          </p:cNvSpPr>
          <p:nvPr/>
        </p:nvSpPr>
        <p:spPr bwMode="auto">
          <a:xfrm>
            <a:off x="4521200" y="3917950"/>
            <a:ext cx="2093913" cy="366713"/>
          </a:xfrm>
          <a:prstGeom prst="rect">
            <a:avLst/>
          </a:prstGeom>
          <a:noFill/>
          <a:ln w="12700">
            <a:noFill/>
            <a:miter lim="800000"/>
            <a:headEnd/>
            <a:tailEnd/>
          </a:ln>
          <a:effectLst/>
        </p:spPr>
        <p:txBody>
          <a:bodyPr>
            <a:spAutoFit/>
          </a:bodyPr>
          <a:lstStyle/>
          <a:p>
            <a:r>
              <a:rPr lang="en-US" b="1" u="sng"/>
              <a:t>Remarks</a:t>
            </a:r>
            <a:r>
              <a:rPr lang="en-US"/>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n-US"/>
              <a:t>Conclusions</a:t>
            </a:r>
          </a:p>
        </p:txBody>
      </p:sp>
      <p:sp>
        <p:nvSpPr>
          <p:cNvPr id="43013" name="Text Box 5"/>
          <p:cNvSpPr txBox="1">
            <a:spLocks noChangeArrowheads="1"/>
          </p:cNvSpPr>
          <p:nvPr/>
        </p:nvSpPr>
        <p:spPr bwMode="auto">
          <a:xfrm>
            <a:off x="360363" y="1041400"/>
            <a:ext cx="9405937" cy="2290763"/>
          </a:xfrm>
          <a:prstGeom prst="rect">
            <a:avLst/>
          </a:prstGeom>
          <a:noFill/>
          <a:ln w="12700">
            <a:noFill/>
            <a:miter lim="800000"/>
            <a:headEnd/>
            <a:tailEnd/>
          </a:ln>
          <a:effectLst/>
        </p:spPr>
        <p:txBody>
          <a:bodyPr>
            <a:spAutoFit/>
          </a:bodyPr>
          <a:lstStyle/>
          <a:p>
            <a:pPr marL="268288" indent="-268288">
              <a:spcBef>
                <a:spcPct val="50000"/>
              </a:spcBef>
              <a:spcAft>
                <a:spcPct val="100000"/>
              </a:spcAft>
              <a:buClr>
                <a:srgbClr val="FF6600"/>
              </a:buClr>
              <a:buFont typeface="Wingdings" pitchFamily="2" charset="2"/>
              <a:buChar char="ü"/>
            </a:pPr>
            <a:r>
              <a:rPr lang="en-US"/>
              <a:t>The monitoring of the HV bias of the HPDs of the RICH1 an RICH2 at LHCb has been performed with a full level of safety;</a:t>
            </a:r>
          </a:p>
          <a:p>
            <a:pPr marL="268288" indent="-268288">
              <a:spcBef>
                <a:spcPct val="50000"/>
              </a:spcBef>
              <a:spcAft>
                <a:spcPct val="100000"/>
              </a:spcAft>
              <a:buClr>
                <a:srgbClr val="FF6600"/>
              </a:buClr>
              <a:buFont typeface="Wingdings" pitchFamily="2" charset="2"/>
              <a:buChar char="ü"/>
            </a:pPr>
            <a:r>
              <a:rPr lang="en-US"/>
              <a:t>The protecting circuit that has been designed, built and already in use, has shown outstanding level of accuracy in both the static and dynamic parameters;</a:t>
            </a:r>
          </a:p>
          <a:p>
            <a:pPr marL="268288" indent="-268288">
              <a:spcBef>
                <a:spcPct val="50000"/>
              </a:spcBef>
              <a:spcAft>
                <a:spcPct val="100000"/>
              </a:spcAft>
              <a:buClr>
                <a:srgbClr val="FF6600"/>
              </a:buClr>
              <a:buFont typeface="Wingdings" pitchFamily="2" charset="2"/>
              <a:buChar char="ü"/>
            </a:pPr>
            <a:r>
              <a:rPr lang="en-US"/>
              <a:t>Radiation tolerance was found to be more than adequate for the whole lifetime of LHCb.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03238" y="279400"/>
            <a:ext cx="9072562" cy="579438"/>
          </a:xfrm>
        </p:spPr>
        <p:txBody>
          <a:bodyPr/>
          <a:lstStyle/>
          <a:p>
            <a:r>
              <a:rPr lang="en-US" sz="3200"/>
              <a:t>ABSTRACT</a:t>
            </a:r>
            <a:endParaRPr lang="it-IT" sz="3200"/>
          </a:p>
        </p:txBody>
      </p:sp>
      <p:sp>
        <p:nvSpPr>
          <p:cNvPr id="6149" name="Text Box 5"/>
          <p:cNvSpPr txBox="1">
            <a:spLocks noChangeArrowheads="1"/>
          </p:cNvSpPr>
          <p:nvPr/>
        </p:nvSpPr>
        <p:spPr bwMode="auto">
          <a:xfrm>
            <a:off x="360363" y="819150"/>
            <a:ext cx="9405937" cy="5627688"/>
          </a:xfrm>
          <a:prstGeom prst="rect">
            <a:avLst/>
          </a:prstGeom>
          <a:noFill/>
          <a:ln w="9525">
            <a:noFill/>
            <a:miter lim="800000"/>
            <a:headEnd/>
            <a:tailEnd/>
          </a:ln>
          <a:effectLst/>
        </p:spPr>
        <p:txBody>
          <a:bodyPr>
            <a:spAutoFit/>
          </a:bodyPr>
          <a:lstStyle/>
          <a:p>
            <a:pPr algn="just">
              <a:lnSpc>
                <a:spcPct val="150000"/>
              </a:lnSpc>
              <a:spcBef>
                <a:spcPct val="50000"/>
              </a:spcBef>
            </a:pPr>
            <a:r>
              <a:rPr lang="en-US" sz="2200">
                <a:solidFill>
                  <a:srgbClr val="3399FF"/>
                </a:solidFill>
                <a:latin typeface="Comic Sans MS" pitchFamily="66" charset="0"/>
              </a:rPr>
              <a:t>We present the circuit protection system for the monitoring of the High Voltage bias for the Hybrid Photon Detectors (HPDs), of the Ring Imaging CHerenkov (RICH) detectors of LHCb. The protection system buffers the voltage lines, attenuated by 12800 V/V, in normal operating conditions and limits the output voltage excursion to the ADC monitoring system to a safe range (between +5 V and -2.5 V) in case of discharge. The circuit is designed to be radiation tolerant. The protection system has been fully characterized with radiation and temperature under the whole expected working conditions of LHCb. Results have shown that the developed protection boards are fully adequate for the whole LHCb lifetime.</a:t>
            </a:r>
            <a:endParaRPr lang="it-IT" sz="2200">
              <a:solidFill>
                <a:srgbClr val="3399FF"/>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it-IT"/>
              <a:t>The detector</a:t>
            </a:r>
          </a:p>
        </p:txBody>
      </p:sp>
      <p:sp>
        <p:nvSpPr>
          <p:cNvPr id="9221" name="Text Box 5"/>
          <p:cNvSpPr txBox="1">
            <a:spLocks noChangeArrowheads="1"/>
          </p:cNvSpPr>
          <p:nvPr/>
        </p:nvSpPr>
        <p:spPr bwMode="auto">
          <a:xfrm>
            <a:off x="314325" y="368300"/>
            <a:ext cx="9028113" cy="1190625"/>
          </a:xfrm>
          <a:prstGeom prst="rect">
            <a:avLst/>
          </a:prstGeom>
          <a:noFill/>
          <a:ln w="9525">
            <a:noFill/>
            <a:miter lim="800000"/>
            <a:headEnd/>
            <a:tailEnd/>
          </a:ln>
          <a:effectLst/>
        </p:spPr>
        <p:txBody>
          <a:bodyPr>
            <a:spAutoFit/>
          </a:bodyPr>
          <a:lstStyle/>
          <a:p>
            <a:pPr>
              <a:spcBef>
                <a:spcPct val="50000"/>
              </a:spcBef>
            </a:pPr>
            <a:r>
              <a:rPr lang="en-US">
                <a:solidFill>
                  <a:srgbClr val="0066FF"/>
                </a:solidFill>
              </a:rPr>
              <a:t>RICH1 and RICH2 are Ring Imaging CHerenkov detectors at LHCb. Photons generated inside the detector are converted to electrons  in 488 Hybrid Photon Detectors (HPD). The HPDs are distributed in columns to form a close-packed configuration:</a:t>
            </a:r>
          </a:p>
        </p:txBody>
      </p:sp>
      <p:sp>
        <p:nvSpPr>
          <p:cNvPr id="9222" name="Text Box 6"/>
          <p:cNvSpPr txBox="1">
            <a:spLocks noChangeArrowheads="1"/>
          </p:cNvSpPr>
          <p:nvPr/>
        </p:nvSpPr>
        <p:spPr bwMode="auto">
          <a:xfrm>
            <a:off x="627063" y="2270125"/>
            <a:ext cx="869950" cy="641350"/>
          </a:xfrm>
          <a:prstGeom prst="rect">
            <a:avLst/>
          </a:prstGeom>
          <a:noFill/>
          <a:ln w="9525">
            <a:noFill/>
            <a:miter lim="800000"/>
            <a:headEnd/>
            <a:tailEnd/>
          </a:ln>
          <a:effectLst/>
        </p:spPr>
        <p:txBody>
          <a:bodyPr wrap="none">
            <a:spAutoFit/>
          </a:bodyPr>
          <a:lstStyle/>
          <a:p>
            <a:r>
              <a:rPr lang="it-IT">
                <a:solidFill>
                  <a:srgbClr val="0066FF"/>
                </a:solidFill>
              </a:rPr>
              <a:t>1/4 of</a:t>
            </a:r>
          </a:p>
          <a:p>
            <a:r>
              <a:rPr lang="it-IT">
                <a:solidFill>
                  <a:srgbClr val="0066FF"/>
                </a:solidFill>
              </a:rPr>
              <a:t>RICH2</a:t>
            </a:r>
          </a:p>
        </p:txBody>
      </p:sp>
      <p:sp>
        <p:nvSpPr>
          <p:cNvPr id="9223" name="Text Box 7"/>
          <p:cNvSpPr txBox="1">
            <a:spLocks noChangeArrowheads="1"/>
          </p:cNvSpPr>
          <p:nvPr/>
        </p:nvSpPr>
        <p:spPr bwMode="auto">
          <a:xfrm>
            <a:off x="6883400" y="2889250"/>
            <a:ext cx="666750" cy="366713"/>
          </a:xfrm>
          <a:prstGeom prst="rect">
            <a:avLst/>
          </a:prstGeom>
          <a:noFill/>
          <a:ln w="12700">
            <a:noFill/>
            <a:miter lim="800000"/>
            <a:headEnd/>
            <a:tailEnd/>
          </a:ln>
          <a:effectLst/>
        </p:spPr>
        <p:txBody>
          <a:bodyPr wrap="none">
            <a:spAutoFit/>
          </a:bodyPr>
          <a:lstStyle/>
          <a:p>
            <a:r>
              <a:rPr lang="it-IT">
                <a:solidFill>
                  <a:srgbClr val="0066FF"/>
                </a:solidFill>
              </a:rPr>
              <a:t>HPD</a:t>
            </a:r>
          </a:p>
        </p:txBody>
      </p:sp>
      <p:grpSp>
        <p:nvGrpSpPr>
          <p:cNvPr id="9224" name="Group 8"/>
          <p:cNvGrpSpPr>
            <a:grpSpLocks/>
          </p:cNvGrpSpPr>
          <p:nvPr/>
        </p:nvGrpSpPr>
        <p:grpSpPr bwMode="auto">
          <a:xfrm>
            <a:off x="5897563" y="4149725"/>
            <a:ext cx="3463925" cy="2473325"/>
            <a:chOff x="2852" y="2358"/>
            <a:chExt cx="2182" cy="1558"/>
          </a:xfrm>
        </p:grpSpPr>
        <p:pic>
          <p:nvPicPr>
            <p:cNvPr id="9225" name="Picture 9" descr="tube_LEB99"/>
            <p:cNvPicPr>
              <a:picLocks noChangeAspect="1" noChangeArrowheads="1"/>
            </p:cNvPicPr>
            <p:nvPr/>
          </p:nvPicPr>
          <p:blipFill>
            <a:blip r:embed="rId3" cstate="print"/>
            <a:srcRect/>
            <a:stretch>
              <a:fillRect/>
            </a:stretch>
          </p:blipFill>
          <p:spPr bwMode="auto">
            <a:xfrm rot="-10800000" flipH="1" flipV="1">
              <a:off x="2852" y="2472"/>
              <a:ext cx="2182" cy="1444"/>
            </a:xfrm>
            <a:prstGeom prst="rect">
              <a:avLst/>
            </a:prstGeom>
            <a:noFill/>
          </p:spPr>
        </p:pic>
        <p:sp>
          <p:nvSpPr>
            <p:cNvPr id="9226" name="Line 10"/>
            <p:cNvSpPr>
              <a:spLocks noChangeShapeType="1"/>
            </p:cNvSpPr>
            <p:nvPr/>
          </p:nvSpPr>
          <p:spPr bwMode="auto">
            <a:xfrm>
              <a:off x="3729" y="2585"/>
              <a:ext cx="0" cy="1049"/>
            </a:xfrm>
            <a:prstGeom prst="line">
              <a:avLst/>
            </a:prstGeom>
            <a:noFill/>
            <a:ln w="38100">
              <a:solidFill>
                <a:srgbClr val="339966"/>
              </a:solidFill>
              <a:round/>
              <a:headEnd/>
              <a:tailEnd/>
            </a:ln>
            <a:effectLst/>
          </p:spPr>
          <p:txBody>
            <a:bodyPr/>
            <a:lstStyle/>
            <a:p>
              <a:endParaRPr lang="en-US"/>
            </a:p>
          </p:txBody>
        </p:sp>
        <p:sp>
          <p:nvSpPr>
            <p:cNvPr id="9227" name="Text Box 11"/>
            <p:cNvSpPr txBox="1">
              <a:spLocks noChangeArrowheads="1"/>
            </p:cNvSpPr>
            <p:nvPr/>
          </p:nvSpPr>
          <p:spPr bwMode="auto">
            <a:xfrm>
              <a:off x="3390" y="2358"/>
              <a:ext cx="684" cy="231"/>
            </a:xfrm>
            <a:prstGeom prst="rect">
              <a:avLst/>
            </a:prstGeom>
            <a:noFill/>
            <a:ln w="12700">
              <a:noFill/>
              <a:miter lim="800000"/>
              <a:headEnd/>
              <a:tailEnd/>
            </a:ln>
            <a:effectLst/>
          </p:spPr>
          <p:txBody>
            <a:bodyPr wrap="none">
              <a:spAutoFit/>
            </a:bodyPr>
            <a:lstStyle/>
            <a:p>
              <a:r>
                <a:rPr lang="it-IT" b="1">
                  <a:solidFill>
                    <a:srgbClr val="339933"/>
                  </a:solidFill>
                </a:rPr>
                <a:t>-19.7 KV</a:t>
              </a:r>
            </a:p>
          </p:txBody>
        </p:sp>
        <p:sp>
          <p:nvSpPr>
            <p:cNvPr id="9228" name="Line 12"/>
            <p:cNvSpPr>
              <a:spLocks noChangeShapeType="1"/>
            </p:cNvSpPr>
            <p:nvPr/>
          </p:nvSpPr>
          <p:spPr bwMode="auto">
            <a:xfrm>
              <a:off x="4071" y="2755"/>
              <a:ext cx="0" cy="737"/>
            </a:xfrm>
            <a:prstGeom prst="line">
              <a:avLst/>
            </a:prstGeom>
            <a:noFill/>
            <a:ln w="38100">
              <a:solidFill>
                <a:srgbClr val="0000FF"/>
              </a:solidFill>
              <a:round/>
              <a:headEnd/>
              <a:tailEnd/>
            </a:ln>
            <a:effectLst/>
          </p:spPr>
          <p:txBody>
            <a:bodyPr/>
            <a:lstStyle/>
            <a:p>
              <a:endParaRPr lang="en-US"/>
            </a:p>
          </p:txBody>
        </p:sp>
        <p:sp>
          <p:nvSpPr>
            <p:cNvPr id="9229" name="Text Box 13"/>
            <p:cNvSpPr txBox="1">
              <a:spLocks noChangeArrowheads="1"/>
            </p:cNvSpPr>
            <p:nvPr/>
          </p:nvSpPr>
          <p:spPr bwMode="auto">
            <a:xfrm>
              <a:off x="3784" y="3606"/>
              <a:ext cx="684" cy="231"/>
            </a:xfrm>
            <a:prstGeom prst="rect">
              <a:avLst/>
            </a:prstGeom>
            <a:noFill/>
            <a:ln w="12700">
              <a:noFill/>
              <a:miter lim="800000"/>
              <a:headEnd/>
              <a:tailEnd/>
            </a:ln>
            <a:effectLst/>
          </p:spPr>
          <p:txBody>
            <a:bodyPr wrap="none">
              <a:spAutoFit/>
            </a:bodyPr>
            <a:lstStyle/>
            <a:p>
              <a:r>
                <a:rPr lang="it-IT" b="1">
                  <a:solidFill>
                    <a:srgbClr val="0033CC"/>
                  </a:solidFill>
                </a:rPr>
                <a:t>-16.4 KV</a:t>
              </a:r>
            </a:p>
          </p:txBody>
        </p:sp>
        <p:sp>
          <p:nvSpPr>
            <p:cNvPr id="9230" name="Text Box 14"/>
            <p:cNvSpPr txBox="1">
              <a:spLocks noChangeArrowheads="1"/>
            </p:cNvSpPr>
            <p:nvPr/>
          </p:nvSpPr>
          <p:spPr bwMode="auto">
            <a:xfrm rot="-5400000">
              <a:off x="3083" y="3006"/>
              <a:ext cx="564" cy="231"/>
            </a:xfrm>
            <a:prstGeom prst="rect">
              <a:avLst/>
            </a:prstGeom>
            <a:noFill/>
            <a:ln w="12700">
              <a:noFill/>
              <a:miter lim="800000"/>
              <a:headEnd/>
              <a:tailEnd/>
            </a:ln>
            <a:effectLst/>
          </p:spPr>
          <p:txBody>
            <a:bodyPr wrap="none">
              <a:spAutoFit/>
            </a:bodyPr>
            <a:lstStyle/>
            <a:p>
              <a:r>
                <a:rPr lang="it-IT" b="1">
                  <a:solidFill>
                    <a:srgbClr val="996633"/>
                  </a:solidFill>
                </a:rPr>
                <a:t>-20 KV</a:t>
              </a:r>
            </a:p>
          </p:txBody>
        </p:sp>
      </p:grpSp>
      <p:pic>
        <p:nvPicPr>
          <p:cNvPr id="9231" name="Picture 15" descr="DSCN0145"/>
          <p:cNvPicPr>
            <a:picLocks noChangeAspect="1" noChangeArrowheads="1"/>
          </p:cNvPicPr>
          <p:nvPr/>
        </p:nvPicPr>
        <p:blipFill>
          <a:blip r:embed="rId4" cstate="print"/>
          <a:srcRect l="21397" t="21417" r="13472" b="24960"/>
          <a:stretch>
            <a:fillRect/>
          </a:stretch>
        </p:blipFill>
        <p:spPr bwMode="auto">
          <a:xfrm>
            <a:off x="6389688" y="2082800"/>
            <a:ext cx="1557337" cy="806450"/>
          </a:xfrm>
          <a:prstGeom prst="rect">
            <a:avLst/>
          </a:prstGeom>
          <a:noFill/>
          <a:ln w="9525" algn="ctr">
            <a:noFill/>
            <a:miter lim="800000"/>
            <a:headEnd/>
            <a:tailEnd/>
          </a:ln>
          <a:effectLst/>
        </p:spPr>
      </p:pic>
      <p:sp>
        <p:nvSpPr>
          <p:cNvPr id="9232" name="Freeform 16"/>
          <p:cNvSpPr>
            <a:spLocks/>
          </p:cNvSpPr>
          <p:nvPr/>
        </p:nvSpPr>
        <p:spPr bwMode="auto">
          <a:xfrm>
            <a:off x="7575550" y="2843213"/>
            <a:ext cx="209550" cy="1350962"/>
          </a:xfrm>
          <a:custGeom>
            <a:avLst/>
            <a:gdLst/>
            <a:ahLst/>
            <a:cxnLst>
              <a:cxn ang="0">
                <a:pos x="132" y="0"/>
              </a:cxn>
              <a:cxn ang="0">
                <a:pos x="19" y="255"/>
              </a:cxn>
              <a:cxn ang="0">
                <a:pos x="19" y="652"/>
              </a:cxn>
            </a:cxnLst>
            <a:rect l="0" t="0" r="r" b="b"/>
            <a:pathLst>
              <a:path w="132" h="652">
                <a:moveTo>
                  <a:pt x="132" y="0"/>
                </a:moveTo>
                <a:cubicBezTo>
                  <a:pt x="85" y="73"/>
                  <a:pt x="38" y="146"/>
                  <a:pt x="19" y="255"/>
                </a:cubicBezTo>
                <a:cubicBezTo>
                  <a:pt x="0" y="364"/>
                  <a:pt x="19" y="586"/>
                  <a:pt x="19" y="652"/>
                </a:cubicBezTo>
              </a:path>
            </a:pathLst>
          </a:custGeom>
          <a:noFill/>
          <a:ln w="63500" cap="flat" cmpd="sng">
            <a:solidFill>
              <a:srgbClr val="339966"/>
            </a:solidFill>
            <a:prstDash val="solid"/>
            <a:round/>
            <a:headEnd type="none" w="med" len="med"/>
            <a:tailEnd type="stealth" w="lg" len="med"/>
          </a:ln>
          <a:effectLst/>
        </p:spPr>
        <p:txBody>
          <a:bodyPr/>
          <a:lstStyle/>
          <a:p>
            <a:endParaRPr lang="en-US"/>
          </a:p>
        </p:txBody>
      </p:sp>
      <p:pic>
        <p:nvPicPr>
          <p:cNvPr id="9233" name="Picture 17"/>
          <p:cNvPicPr>
            <a:picLocks noChangeAspect="1" noChangeArrowheads="1"/>
          </p:cNvPicPr>
          <p:nvPr/>
        </p:nvPicPr>
        <p:blipFill>
          <a:blip r:embed="rId5" cstate="print"/>
          <a:srcRect/>
          <a:stretch>
            <a:fillRect/>
          </a:stretch>
        </p:blipFill>
        <p:spPr bwMode="auto">
          <a:xfrm>
            <a:off x="2609850" y="1325563"/>
            <a:ext cx="2951163" cy="2824162"/>
          </a:xfrm>
          <a:prstGeom prst="rect">
            <a:avLst/>
          </a:prstGeom>
          <a:noFill/>
        </p:spPr>
      </p:pic>
      <p:sp>
        <p:nvSpPr>
          <p:cNvPr id="9234" name="Freeform 18"/>
          <p:cNvSpPr>
            <a:spLocks/>
          </p:cNvSpPr>
          <p:nvPr/>
        </p:nvSpPr>
        <p:spPr bwMode="auto">
          <a:xfrm>
            <a:off x="5489575" y="2303463"/>
            <a:ext cx="900113" cy="179387"/>
          </a:xfrm>
          <a:custGeom>
            <a:avLst/>
            <a:gdLst/>
            <a:ahLst/>
            <a:cxnLst>
              <a:cxn ang="0">
                <a:pos x="0" y="0"/>
              </a:cxn>
              <a:cxn ang="0">
                <a:pos x="284" y="57"/>
              </a:cxn>
              <a:cxn ang="0">
                <a:pos x="681" y="113"/>
              </a:cxn>
            </a:cxnLst>
            <a:rect l="0" t="0" r="r" b="b"/>
            <a:pathLst>
              <a:path w="681" h="113">
                <a:moveTo>
                  <a:pt x="0" y="0"/>
                </a:moveTo>
                <a:cubicBezTo>
                  <a:pt x="85" y="19"/>
                  <a:pt x="171" y="38"/>
                  <a:pt x="284" y="57"/>
                </a:cubicBezTo>
                <a:cubicBezTo>
                  <a:pt x="397" y="76"/>
                  <a:pt x="615" y="104"/>
                  <a:pt x="681" y="113"/>
                </a:cubicBezTo>
              </a:path>
            </a:pathLst>
          </a:custGeom>
          <a:noFill/>
          <a:ln w="63500" cap="flat" cmpd="sng">
            <a:solidFill>
              <a:srgbClr val="3366FF"/>
            </a:solidFill>
            <a:prstDash val="solid"/>
            <a:round/>
            <a:headEnd type="none" w="med" len="med"/>
            <a:tailEnd type="stealth" w="med" len="med"/>
          </a:ln>
          <a:effectLst/>
        </p:spPr>
        <p:txBody>
          <a:bodyPr/>
          <a:lstStyle/>
          <a:p>
            <a:endParaRPr lang="en-US"/>
          </a:p>
        </p:txBody>
      </p:sp>
      <p:sp>
        <p:nvSpPr>
          <p:cNvPr id="9235" name="Text Box 19"/>
          <p:cNvSpPr txBox="1">
            <a:spLocks noChangeArrowheads="1"/>
          </p:cNvSpPr>
          <p:nvPr/>
        </p:nvSpPr>
        <p:spPr bwMode="auto">
          <a:xfrm rot="-5400000">
            <a:off x="8657432" y="5077618"/>
            <a:ext cx="692150" cy="366713"/>
          </a:xfrm>
          <a:prstGeom prst="rect">
            <a:avLst/>
          </a:prstGeom>
          <a:noFill/>
          <a:ln w="12700">
            <a:noFill/>
            <a:miter lim="800000"/>
            <a:headEnd/>
            <a:tailEnd/>
          </a:ln>
          <a:effectLst/>
        </p:spPr>
        <p:txBody>
          <a:bodyPr wrap="none">
            <a:spAutoFit/>
          </a:bodyPr>
          <a:lstStyle/>
          <a:p>
            <a:r>
              <a:rPr lang="it-IT" b="1">
                <a:solidFill>
                  <a:srgbClr val="0066FF"/>
                </a:solidFill>
              </a:rPr>
              <a:t>GND</a:t>
            </a:r>
          </a:p>
        </p:txBody>
      </p:sp>
      <p:sp>
        <p:nvSpPr>
          <p:cNvPr id="9236" name="Text Box 20"/>
          <p:cNvSpPr txBox="1">
            <a:spLocks noChangeArrowheads="1"/>
          </p:cNvSpPr>
          <p:nvPr/>
        </p:nvSpPr>
        <p:spPr bwMode="auto">
          <a:xfrm>
            <a:off x="539750" y="4284663"/>
            <a:ext cx="4949825" cy="1465262"/>
          </a:xfrm>
          <a:prstGeom prst="rect">
            <a:avLst/>
          </a:prstGeom>
          <a:noFill/>
          <a:ln w="12700">
            <a:noFill/>
            <a:miter lim="800000"/>
            <a:headEnd/>
            <a:tailEnd/>
          </a:ln>
          <a:effectLst/>
        </p:spPr>
        <p:txBody>
          <a:bodyPr>
            <a:spAutoFit/>
          </a:bodyPr>
          <a:lstStyle/>
          <a:p>
            <a:pPr>
              <a:spcBef>
                <a:spcPct val="50000"/>
              </a:spcBef>
            </a:pPr>
            <a:r>
              <a:rPr lang="en-US">
                <a:solidFill>
                  <a:srgbClr val="0066FF"/>
                </a:solidFill>
              </a:rPr>
              <a:t>Every HPD needs 3 High Voltages, HV, that are responsible of the acceleration, focalization and demagnification of  the photo-electrons toward the pixel chip, at about 100 V above GND potential.</a:t>
            </a:r>
          </a:p>
        </p:txBody>
      </p:sp>
      <p:sp>
        <p:nvSpPr>
          <p:cNvPr id="9237" name="Line 21"/>
          <p:cNvSpPr>
            <a:spLocks noChangeShapeType="1"/>
          </p:cNvSpPr>
          <p:nvPr/>
        </p:nvSpPr>
        <p:spPr bwMode="auto">
          <a:xfrm>
            <a:off x="8462963" y="4059238"/>
            <a:ext cx="0" cy="1125537"/>
          </a:xfrm>
          <a:prstGeom prst="line">
            <a:avLst/>
          </a:prstGeom>
          <a:noFill/>
          <a:ln w="38100">
            <a:solidFill>
              <a:srgbClr val="FFCC00"/>
            </a:solidFill>
            <a:round/>
            <a:headEnd/>
            <a:tailEnd type="oval" w="med" len="med"/>
          </a:ln>
          <a:effectLst/>
        </p:spPr>
        <p:txBody>
          <a:bodyPr/>
          <a:lstStyle/>
          <a:p>
            <a:endParaRPr lang="en-US"/>
          </a:p>
        </p:txBody>
      </p:sp>
      <p:sp>
        <p:nvSpPr>
          <p:cNvPr id="9238" name="Text Box 22"/>
          <p:cNvSpPr txBox="1">
            <a:spLocks noChangeArrowheads="1"/>
          </p:cNvSpPr>
          <p:nvPr/>
        </p:nvSpPr>
        <p:spPr bwMode="auto">
          <a:xfrm>
            <a:off x="8370888" y="3790950"/>
            <a:ext cx="781050" cy="366713"/>
          </a:xfrm>
          <a:prstGeom prst="rect">
            <a:avLst/>
          </a:prstGeom>
          <a:noFill/>
          <a:ln w="12700">
            <a:noFill/>
            <a:miter lim="800000"/>
            <a:headEnd/>
            <a:tailEnd/>
          </a:ln>
          <a:effectLst/>
        </p:spPr>
        <p:txBody>
          <a:bodyPr wrap="none">
            <a:spAutoFit/>
          </a:bodyPr>
          <a:lstStyle/>
          <a:p>
            <a:r>
              <a:rPr lang="it-IT">
                <a:solidFill>
                  <a:srgbClr val="FFCC00"/>
                </a:solidFill>
              </a:rPr>
              <a:t>100 V</a:t>
            </a:r>
          </a:p>
        </p:txBody>
      </p:sp>
      <p:sp>
        <p:nvSpPr>
          <p:cNvPr id="9239" name="Text Box 23"/>
          <p:cNvSpPr txBox="1">
            <a:spLocks noChangeArrowheads="1"/>
          </p:cNvSpPr>
          <p:nvPr/>
        </p:nvSpPr>
        <p:spPr bwMode="auto">
          <a:xfrm rot="-5400000">
            <a:off x="5228432" y="2785268"/>
            <a:ext cx="971550" cy="366713"/>
          </a:xfrm>
          <a:prstGeom prst="rect">
            <a:avLst/>
          </a:prstGeom>
          <a:noFill/>
          <a:ln w="12700">
            <a:noFill/>
            <a:miter lim="800000"/>
            <a:headEnd/>
            <a:tailEnd/>
          </a:ln>
          <a:effectLst/>
        </p:spPr>
        <p:txBody>
          <a:bodyPr wrap="none">
            <a:spAutoFit/>
          </a:bodyPr>
          <a:lstStyle/>
          <a:p>
            <a:r>
              <a:rPr lang="en-US"/>
              <a:t>Column</a:t>
            </a:r>
          </a:p>
        </p:txBody>
      </p:sp>
      <p:sp>
        <p:nvSpPr>
          <p:cNvPr id="9240" name="Text Box 24"/>
          <p:cNvSpPr txBox="1">
            <a:spLocks noChangeArrowheads="1"/>
          </p:cNvSpPr>
          <p:nvPr/>
        </p:nvSpPr>
        <p:spPr bwMode="auto">
          <a:xfrm>
            <a:off x="909638" y="5903913"/>
            <a:ext cx="4716462" cy="641350"/>
          </a:xfrm>
          <a:prstGeom prst="rect">
            <a:avLst/>
          </a:prstGeom>
          <a:solidFill>
            <a:srgbClr val="FFCC00"/>
          </a:solidFill>
          <a:ln w="12700">
            <a:noFill/>
            <a:miter lim="800000"/>
            <a:headEnd/>
            <a:tailEnd/>
          </a:ln>
          <a:effectLst/>
        </p:spPr>
        <p:txBody>
          <a:bodyPr>
            <a:spAutoFit/>
          </a:bodyPr>
          <a:lstStyle/>
          <a:p>
            <a:pPr>
              <a:spcBef>
                <a:spcPct val="50000"/>
              </a:spcBef>
            </a:pPr>
            <a:r>
              <a:rPr lang="en-US" b="1">
                <a:solidFill>
                  <a:schemeClr val="bg1"/>
                </a:solidFill>
              </a:rPr>
              <a:t>The managing of the HVs is made with PCBs embedded in Silicone rubber.</a:t>
            </a:r>
            <a:endParaRPr lang="it-IT" b="1">
              <a:solidFill>
                <a:schemeClr val="bg1"/>
              </a:solidFill>
            </a:endParaRPr>
          </a:p>
        </p:txBody>
      </p:sp>
      <p:sp>
        <p:nvSpPr>
          <p:cNvPr id="9241" name="AutoShape 25"/>
          <p:cNvSpPr>
            <a:spLocks noChangeArrowheads="1"/>
          </p:cNvSpPr>
          <p:nvPr/>
        </p:nvSpPr>
        <p:spPr bwMode="auto">
          <a:xfrm>
            <a:off x="5489575" y="4779963"/>
            <a:ext cx="720725" cy="404812"/>
          </a:xfrm>
          <a:prstGeom prst="rightArrow">
            <a:avLst>
              <a:gd name="adj1" fmla="val 50000"/>
              <a:gd name="adj2" fmla="val 44510"/>
            </a:avLst>
          </a:prstGeom>
          <a:gradFill rotWithShape="1">
            <a:gsLst>
              <a:gs pos="0">
                <a:srgbClr val="FF6600">
                  <a:gamma/>
                  <a:tint val="54118"/>
                  <a:invGamma/>
                </a:srgbClr>
              </a:gs>
              <a:gs pos="100000">
                <a:srgbClr val="FF6600"/>
              </a:gs>
            </a:gsLst>
            <a:lin ang="0" scaled="1"/>
          </a:gradFill>
          <a:ln w="12700">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9" name="Text Box 261"/>
          <p:cNvSpPr txBox="1">
            <a:spLocks noChangeArrowheads="1"/>
          </p:cNvSpPr>
          <p:nvPr/>
        </p:nvSpPr>
        <p:spPr bwMode="auto">
          <a:xfrm>
            <a:off x="134938" y="1944688"/>
            <a:ext cx="4005262" cy="4622800"/>
          </a:xfrm>
          <a:prstGeom prst="rect">
            <a:avLst/>
          </a:prstGeom>
          <a:noFill/>
          <a:ln w="12700">
            <a:noFill/>
            <a:miter lim="800000"/>
            <a:headEnd/>
            <a:tailEnd/>
          </a:ln>
          <a:effectLst/>
        </p:spPr>
        <p:txBody>
          <a:bodyPr>
            <a:spAutoFit/>
          </a:bodyPr>
          <a:lstStyle/>
          <a:p>
            <a:pPr>
              <a:spcBef>
                <a:spcPct val="50000"/>
              </a:spcBef>
            </a:pPr>
            <a:r>
              <a:rPr lang="en-US" sz="1700">
                <a:solidFill>
                  <a:schemeClr val="accent2"/>
                </a:solidFill>
              </a:rPr>
              <a:t>The -20 KV feeds the </a:t>
            </a:r>
            <a:r>
              <a:rPr lang="en-US" sz="1700" u="sng">
                <a:solidFill>
                  <a:srgbClr val="FF0000"/>
                </a:solidFill>
              </a:rPr>
              <a:t>Splitter</a:t>
            </a:r>
            <a:r>
              <a:rPr lang="en-US" sz="1700">
                <a:solidFill>
                  <a:schemeClr val="accent2"/>
                </a:solidFill>
              </a:rPr>
              <a:t> board where the other 2 voltages (-19.7 KV and -16.4 KV) are generated. The </a:t>
            </a:r>
            <a:r>
              <a:rPr lang="en-US" sz="1700" u="sng">
                <a:solidFill>
                  <a:srgbClr val="FF0000"/>
                </a:solidFill>
              </a:rPr>
              <a:t>Splitter</a:t>
            </a:r>
            <a:r>
              <a:rPr lang="en-US" sz="1700">
                <a:solidFill>
                  <a:schemeClr val="accent2"/>
                </a:solidFill>
              </a:rPr>
              <a:t> boards also provide biasing to 2 HPDs. </a:t>
            </a:r>
          </a:p>
          <a:p>
            <a:pPr>
              <a:spcBef>
                <a:spcPct val="50000"/>
              </a:spcBef>
            </a:pPr>
            <a:r>
              <a:rPr lang="en-US" sz="1700">
                <a:solidFill>
                  <a:schemeClr val="accent2"/>
                </a:solidFill>
              </a:rPr>
              <a:t>The 3 HV's then feed the </a:t>
            </a:r>
            <a:r>
              <a:rPr lang="en-US" sz="1700" u="sng">
                <a:solidFill>
                  <a:srgbClr val="669900"/>
                </a:solidFill>
              </a:rPr>
              <a:t>Intermediate</a:t>
            </a:r>
            <a:r>
              <a:rPr lang="en-US" sz="1700">
                <a:solidFill>
                  <a:schemeClr val="accent2"/>
                </a:solidFill>
              </a:rPr>
              <a:t> boards that bias a further pair of HPDs, and feed the HVs to the next boards in the chain. </a:t>
            </a:r>
          </a:p>
          <a:p>
            <a:pPr>
              <a:spcBef>
                <a:spcPct val="50000"/>
              </a:spcBef>
            </a:pPr>
            <a:r>
              <a:rPr lang="en-US" sz="1700">
                <a:solidFill>
                  <a:schemeClr val="accent2"/>
                </a:solidFill>
              </a:rPr>
              <a:t>The last board of the half-column is the </a:t>
            </a:r>
            <a:r>
              <a:rPr lang="en-US" sz="1700" u="sng">
                <a:solidFill>
                  <a:srgbClr val="993366"/>
                </a:solidFill>
              </a:rPr>
              <a:t>Monitoring</a:t>
            </a:r>
            <a:r>
              <a:rPr lang="en-US" sz="1700">
                <a:solidFill>
                  <a:schemeClr val="accent2"/>
                </a:solidFill>
              </a:rPr>
              <a:t> board that, as well as biasing a pair of HPDs, generates 3 copies of the HVs attenuated by about 12700 V/V.</a:t>
            </a:r>
          </a:p>
          <a:p>
            <a:pPr>
              <a:spcBef>
                <a:spcPct val="50000"/>
              </a:spcBef>
            </a:pPr>
            <a:r>
              <a:rPr lang="en-US" sz="1700">
                <a:solidFill>
                  <a:schemeClr val="accent2"/>
                </a:solidFill>
              </a:rPr>
              <a:t>The attenuated HVs can be readout by the monitoring system.</a:t>
            </a:r>
            <a:endParaRPr lang="it-IT" sz="1700">
              <a:solidFill>
                <a:schemeClr val="accent2"/>
              </a:solidFill>
            </a:endParaRPr>
          </a:p>
        </p:txBody>
      </p:sp>
      <p:sp>
        <p:nvSpPr>
          <p:cNvPr id="12373" name="Text Box 85">
            <a:hlinkClick r:id="" action="ppaction://hlinkshowjump?jump=nextslide" highlightClick="1"/>
          </p:cNvPr>
          <p:cNvSpPr txBox="1">
            <a:spLocks noChangeArrowheads="1"/>
          </p:cNvSpPr>
          <p:nvPr/>
        </p:nvSpPr>
        <p:spPr bwMode="auto">
          <a:xfrm>
            <a:off x="4973638" y="1404938"/>
            <a:ext cx="795337" cy="304800"/>
          </a:xfrm>
          <a:prstGeom prst="rect">
            <a:avLst/>
          </a:prstGeom>
          <a:noFill/>
          <a:ln w="12700">
            <a:noFill/>
            <a:miter lim="800000"/>
            <a:headEnd/>
            <a:tailEnd/>
          </a:ln>
          <a:effectLst/>
        </p:spPr>
        <p:txBody>
          <a:bodyPr wrap="none">
            <a:spAutoFit/>
          </a:bodyPr>
          <a:lstStyle/>
          <a:p>
            <a:r>
              <a:rPr lang="it-IT" sz="1400">
                <a:solidFill>
                  <a:srgbClr val="FF0000"/>
                </a:solidFill>
                <a:cs typeface="Arial" charset="0"/>
              </a:rPr>
              <a:t>-19.7kV</a:t>
            </a:r>
          </a:p>
        </p:txBody>
      </p:sp>
      <p:sp>
        <p:nvSpPr>
          <p:cNvPr id="12466" name="Rectangle 178">
            <a:hlinkClick r:id="" action="ppaction://hlinkshowjump?jump=nextslide" highlightClick="1"/>
          </p:cNvPr>
          <p:cNvSpPr>
            <a:spLocks noChangeArrowheads="1"/>
          </p:cNvSpPr>
          <p:nvPr/>
        </p:nvSpPr>
        <p:spPr bwMode="auto">
          <a:xfrm>
            <a:off x="4408488" y="3860800"/>
            <a:ext cx="2363787" cy="2663825"/>
          </a:xfrm>
          <a:prstGeom prst="rect">
            <a:avLst/>
          </a:prstGeom>
          <a:solidFill>
            <a:schemeClr val="accent1">
              <a:alpha val="19000"/>
            </a:schemeClr>
          </a:solidFill>
          <a:ln w="25400">
            <a:solidFill>
              <a:srgbClr val="FF00FF"/>
            </a:solidFill>
            <a:miter lim="800000"/>
            <a:headEnd/>
            <a:tailEnd/>
          </a:ln>
          <a:effectLst/>
        </p:spPr>
        <p:txBody>
          <a:bodyPr wrap="none" anchor="ctr"/>
          <a:lstStyle/>
          <a:p>
            <a:endParaRPr lang="en-US"/>
          </a:p>
        </p:txBody>
      </p:sp>
      <p:sp>
        <p:nvSpPr>
          <p:cNvPr id="12292" name="Rectangle 4"/>
          <p:cNvSpPr>
            <a:spLocks noGrp="1" noChangeArrowheads="1"/>
          </p:cNvSpPr>
          <p:nvPr>
            <p:ph type="title"/>
          </p:nvPr>
        </p:nvSpPr>
        <p:spPr/>
        <p:txBody>
          <a:bodyPr/>
          <a:lstStyle/>
          <a:p>
            <a:r>
              <a:rPr lang="en-US"/>
              <a:t>HV distribution scheme for one column</a:t>
            </a:r>
          </a:p>
        </p:txBody>
      </p:sp>
      <p:sp>
        <p:nvSpPr>
          <p:cNvPr id="12293" name="Rectangle 5">
            <a:hlinkClick r:id="" action="ppaction://noaction" highlightClick="1"/>
          </p:cNvPr>
          <p:cNvSpPr>
            <a:spLocks noChangeArrowheads="1"/>
          </p:cNvSpPr>
          <p:nvPr/>
        </p:nvSpPr>
        <p:spPr bwMode="auto">
          <a:xfrm>
            <a:off x="4408488" y="549275"/>
            <a:ext cx="2376487" cy="2616200"/>
          </a:xfrm>
          <a:prstGeom prst="rect">
            <a:avLst/>
          </a:prstGeom>
          <a:solidFill>
            <a:schemeClr val="accent1">
              <a:alpha val="19000"/>
            </a:schemeClr>
          </a:solidFill>
          <a:ln w="25400">
            <a:solidFill>
              <a:srgbClr val="FF00FF"/>
            </a:solidFill>
            <a:miter lim="800000"/>
            <a:headEnd/>
            <a:tailEnd/>
          </a:ln>
          <a:effectLst/>
        </p:spPr>
        <p:txBody>
          <a:bodyPr wrap="none" anchor="ctr"/>
          <a:lstStyle/>
          <a:p>
            <a:endParaRPr lang="en-US"/>
          </a:p>
        </p:txBody>
      </p:sp>
      <p:grpSp>
        <p:nvGrpSpPr>
          <p:cNvPr id="12294" name="Group 6"/>
          <p:cNvGrpSpPr>
            <a:grpSpLocks/>
          </p:cNvGrpSpPr>
          <p:nvPr/>
        </p:nvGrpSpPr>
        <p:grpSpPr bwMode="auto">
          <a:xfrm rot="-16200000">
            <a:off x="4759325" y="1204913"/>
            <a:ext cx="457200" cy="152400"/>
            <a:chOff x="672" y="2448"/>
            <a:chExt cx="288" cy="96"/>
          </a:xfrm>
        </p:grpSpPr>
        <p:sp>
          <p:nvSpPr>
            <p:cNvPr id="12295" name="Line 7"/>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296" name="Line 8"/>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297" name="Line 9"/>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298" name="Line 10"/>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299" name="Line 11"/>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00" name="Line 12"/>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301" name="Group 13"/>
          <p:cNvGrpSpPr>
            <a:grpSpLocks/>
          </p:cNvGrpSpPr>
          <p:nvPr/>
        </p:nvGrpSpPr>
        <p:grpSpPr bwMode="auto">
          <a:xfrm>
            <a:off x="4911725" y="2708275"/>
            <a:ext cx="152400" cy="76200"/>
            <a:chOff x="3072" y="1344"/>
            <a:chExt cx="96" cy="48"/>
          </a:xfrm>
        </p:grpSpPr>
        <p:sp>
          <p:nvSpPr>
            <p:cNvPr id="12302" name="Line 14"/>
            <p:cNvSpPr>
              <a:spLocks noChangeShapeType="1"/>
            </p:cNvSpPr>
            <p:nvPr/>
          </p:nvSpPr>
          <p:spPr bwMode="auto">
            <a:xfrm>
              <a:off x="3120" y="1344"/>
              <a:ext cx="0" cy="4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03" name="Line 15"/>
            <p:cNvSpPr>
              <a:spLocks noChangeShapeType="1"/>
            </p:cNvSpPr>
            <p:nvPr/>
          </p:nvSpPr>
          <p:spPr bwMode="auto">
            <a:xfrm>
              <a:off x="3072" y="1392"/>
              <a:ext cx="96" cy="0"/>
            </a:xfrm>
            <a:prstGeom prst="line">
              <a:avLst/>
            </a:prstGeom>
            <a:noFill/>
            <a:ln w="57150">
              <a:solidFill>
                <a:schemeClr val="tx1"/>
              </a:solidFill>
              <a:round/>
              <a:headEnd type="none" w="sm" len="sm"/>
              <a:tailEnd type="none" w="sm" len="sm"/>
            </a:ln>
            <a:effectLst/>
          </p:spPr>
          <p:txBody>
            <a:bodyPr wrap="none" anchor="ctr"/>
            <a:lstStyle/>
            <a:p>
              <a:endParaRPr lang="en-US"/>
            </a:p>
          </p:txBody>
        </p:sp>
      </p:grpSp>
      <p:grpSp>
        <p:nvGrpSpPr>
          <p:cNvPr id="12304" name="Group 16"/>
          <p:cNvGrpSpPr>
            <a:grpSpLocks/>
          </p:cNvGrpSpPr>
          <p:nvPr/>
        </p:nvGrpSpPr>
        <p:grpSpPr bwMode="auto">
          <a:xfrm rot="-16200000">
            <a:off x="4759325" y="1852613"/>
            <a:ext cx="457200" cy="152400"/>
            <a:chOff x="672" y="2448"/>
            <a:chExt cx="288" cy="96"/>
          </a:xfrm>
        </p:grpSpPr>
        <p:sp>
          <p:nvSpPr>
            <p:cNvPr id="12305" name="Line 17"/>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06" name="Line 18"/>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07" name="Line 19"/>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08" name="Line 20"/>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09" name="Line 21"/>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10" name="Line 22"/>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311" name="Group 23"/>
          <p:cNvGrpSpPr>
            <a:grpSpLocks/>
          </p:cNvGrpSpPr>
          <p:nvPr/>
        </p:nvGrpSpPr>
        <p:grpSpPr bwMode="auto">
          <a:xfrm rot="-16200000">
            <a:off x="4759325" y="2428875"/>
            <a:ext cx="457200" cy="152400"/>
            <a:chOff x="672" y="2448"/>
            <a:chExt cx="288" cy="96"/>
          </a:xfrm>
        </p:grpSpPr>
        <p:sp>
          <p:nvSpPr>
            <p:cNvPr id="12312" name="Line 24"/>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13" name="Line 25"/>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14" name="Line 26"/>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15" name="Line 27"/>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16" name="Line 28"/>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17" name="Line 29"/>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2318" name="AutoShape 30"/>
          <p:cNvCxnSpPr>
            <a:cxnSpLocks noChangeShapeType="1"/>
            <a:stCxn id="12317" idx="1"/>
            <a:endCxn id="12305" idx="0"/>
          </p:cNvCxnSpPr>
          <p:nvPr/>
        </p:nvCxnSpPr>
        <p:spPr bwMode="auto">
          <a:xfrm flipV="1">
            <a:off x="4987925" y="2155825"/>
            <a:ext cx="0" cy="120650"/>
          </a:xfrm>
          <a:prstGeom prst="straightConnector1">
            <a:avLst/>
          </a:prstGeom>
          <a:noFill/>
          <a:ln w="12700">
            <a:solidFill>
              <a:schemeClr val="tx1"/>
            </a:solidFill>
            <a:round/>
            <a:headEnd/>
            <a:tailEnd/>
          </a:ln>
          <a:effectLst/>
        </p:spPr>
      </p:cxnSp>
      <p:cxnSp>
        <p:nvCxnSpPr>
          <p:cNvPr id="12319" name="AutoShape 31"/>
          <p:cNvCxnSpPr>
            <a:cxnSpLocks noChangeShapeType="1"/>
            <a:stCxn id="12310" idx="1"/>
            <a:endCxn id="12295" idx="0"/>
          </p:cNvCxnSpPr>
          <p:nvPr/>
        </p:nvCxnSpPr>
        <p:spPr bwMode="auto">
          <a:xfrm flipV="1">
            <a:off x="4987925" y="1508125"/>
            <a:ext cx="0" cy="190500"/>
          </a:xfrm>
          <a:prstGeom prst="straightConnector1">
            <a:avLst/>
          </a:prstGeom>
          <a:noFill/>
          <a:ln w="12700">
            <a:solidFill>
              <a:schemeClr val="tx1"/>
            </a:solidFill>
            <a:round/>
            <a:headEnd/>
            <a:tailEnd/>
          </a:ln>
          <a:effectLst/>
        </p:spPr>
      </p:cxnSp>
      <p:sp>
        <p:nvSpPr>
          <p:cNvPr id="12320" name="Line 32"/>
          <p:cNvSpPr>
            <a:spLocks noChangeShapeType="1"/>
          </p:cNvSpPr>
          <p:nvPr/>
        </p:nvSpPr>
        <p:spPr bwMode="auto">
          <a:xfrm flipH="1">
            <a:off x="3735388" y="1050925"/>
            <a:ext cx="1273175" cy="0"/>
          </a:xfrm>
          <a:prstGeom prst="line">
            <a:avLst/>
          </a:prstGeom>
          <a:noFill/>
          <a:ln w="12700">
            <a:solidFill>
              <a:srgbClr val="FF0000"/>
            </a:solidFill>
            <a:round/>
            <a:headEnd/>
            <a:tailEnd/>
          </a:ln>
          <a:effectLst/>
        </p:spPr>
        <p:txBody>
          <a:bodyPr/>
          <a:lstStyle/>
          <a:p>
            <a:endParaRPr lang="en-US"/>
          </a:p>
        </p:txBody>
      </p:sp>
      <p:sp>
        <p:nvSpPr>
          <p:cNvPr id="12321" name="Text Box 33"/>
          <p:cNvSpPr txBox="1">
            <a:spLocks noChangeArrowheads="1"/>
          </p:cNvSpPr>
          <p:nvPr/>
        </p:nvSpPr>
        <p:spPr bwMode="auto">
          <a:xfrm>
            <a:off x="3616325" y="692150"/>
            <a:ext cx="814388" cy="366713"/>
          </a:xfrm>
          <a:prstGeom prst="rect">
            <a:avLst/>
          </a:prstGeom>
          <a:noFill/>
          <a:ln w="12700">
            <a:noFill/>
            <a:miter lim="800000"/>
            <a:headEnd/>
            <a:tailEnd/>
          </a:ln>
          <a:effectLst/>
        </p:spPr>
        <p:txBody>
          <a:bodyPr wrap="none">
            <a:spAutoFit/>
          </a:bodyPr>
          <a:lstStyle/>
          <a:p>
            <a:r>
              <a:rPr lang="it-IT" sz="1600" b="1">
                <a:solidFill>
                  <a:srgbClr val="FF0000"/>
                </a:solidFill>
                <a:cs typeface="Arial" charset="0"/>
              </a:rPr>
              <a:t>-20</a:t>
            </a:r>
            <a:r>
              <a:rPr lang="it-IT" sz="1600">
                <a:solidFill>
                  <a:srgbClr val="FF0000"/>
                </a:solidFill>
                <a:cs typeface="Arial" charset="0"/>
              </a:rPr>
              <a:t> </a:t>
            </a:r>
            <a:r>
              <a:rPr lang="it-IT" b="1">
                <a:solidFill>
                  <a:srgbClr val="FF0000"/>
                </a:solidFill>
                <a:cs typeface="Arial" charset="0"/>
              </a:rPr>
              <a:t>kV</a:t>
            </a:r>
          </a:p>
        </p:txBody>
      </p:sp>
      <p:grpSp>
        <p:nvGrpSpPr>
          <p:cNvPr id="12322" name="Group 34"/>
          <p:cNvGrpSpPr>
            <a:grpSpLocks/>
          </p:cNvGrpSpPr>
          <p:nvPr/>
        </p:nvGrpSpPr>
        <p:grpSpPr bwMode="auto">
          <a:xfrm>
            <a:off x="5699125" y="1365250"/>
            <a:ext cx="457200" cy="479425"/>
            <a:chOff x="2955" y="769"/>
            <a:chExt cx="288" cy="302"/>
          </a:xfrm>
        </p:grpSpPr>
        <p:grpSp>
          <p:nvGrpSpPr>
            <p:cNvPr id="12323" name="Group 35"/>
            <p:cNvGrpSpPr>
              <a:grpSpLocks/>
            </p:cNvGrpSpPr>
            <p:nvPr/>
          </p:nvGrpSpPr>
          <p:grpSpPr bwMode="auto">
            <a:xfrm rot="-21600000">
              <a:off x="2955" y="769"/>
              <a:ext cx="288" cy="96"/>
              <a:chOff x="672" y="2448"/>
              <a:chExt cx="288" cy="96"/>
            </a:xfrm>
          </p:grpSpPr>
          <p:sp>
            <p:nvSpPr>
              <p:cNvPr id="12324" name="Line 36"/>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25" name="Line 37"/>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26" name="Line 38"/>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27" name="Line 39"/>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28" name="Line 40"/>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29" name="Line 41"/>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330" name="Group 42"/>
            <p:cNvGrpSpPr>
              <a:grpSpLocks/>
            </p:cNvGrpSpPr>
            <p:nvPr/>
          </p:nvGrpSpPr>
          <p:grpSpPr bwMode="auto">
            <a:xfrm rot="-21600000">
              <a:off x="2955" y="975"/>
              <a:ext cx="288" cy="96"/>
              <a:chOff x="672" y="2448"/>
              <a:chExt cx="288" cy="96"/>
            </a:xfrm>
          </p:grpSpPr>
          <p:sp>
            <p:nvSpPr>
              <p:cNvPr id="12331" name="Line 43"/>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32" name="Line 44"/>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33" name="Line 45"/>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34" name="Line 46"/>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35" name="Line 47"/>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36" name="Line 48"/>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2337" name="AutoShape 49"/>
            <p:cNvCxnSpPr>
              <a:cxnSpLocks noChangeShapeType="1"/>
              <a:stCxn id="12336" idx="1"/>
              <a:endCxn id="12329" idx="1"/>
            </p:cNvCxnSpPr>
            <p:nvPr/>
          </p:nvCxnSpPr>
          <p:spPr bwMode="auto">
            <a:xfrm flipV="1">
              <a:off x="2955" y="816"/>
              <a:ext cx="0" cy="206"/>
            </a:xfrm>
            <a:prstGeom prst="straightConnector1">
              <a:avLst/>
            </a:prstGeom>
            <a:noFill/>
            <a:ln w="12700">
              <a:solidFill>
                <a:schemeClr val="tx1"/>
              </a:solidFill>
              <a:round/>
              <a:headEnd/>
              <a:tailEnd/>
            </a:ln>
            <a:effectLst/>
          </p:spPr>
        </p:cxnSp>
      </p:grpSp>
      <p:grpSp>
        <p:nvGrpSpPr>
          <p:cNvPr id="12338" name="Group 50"/>
          <p:cNvGrpSpPr>
            <a:grpSpLocks/>
          </p:cNvGrpSpPr>
          <p:nvPr/>
        </p:nvGrpSpPr>
        <p:grpSpPr bwMode="auto">
          <a:xfrm>
            <a:off x="5686425" y="1984375"/>
            <a:ext cx="457200" cy="479425"/>
            <a:chOff x="2955" y="769"/>
            <a:chExt cx="288" cy="302"/>
          </a:xfrm>
        </p:grpSpPr>
        <p:grpSp>
          <p:nvGrpSpPr>
            <p:cNvPr id="12339" name="Group 51"/>
            <p:cNvGrpSpPr>
              <a:grpSpLocks/>
            </p:cNvGrpSpPr>
            <p:nvPr/>
          </p:nvGrpSpPr>
          <p:grpSpPr bwMode="auto">
            <a:xfrm rot="-21600000">
              <a:off x="2955" y="769"/>
              <a:ext cx="288" cy="96"/>
              <a:chOff x="672" y="2448"/>
              <a:chExt cx="288" cy="96"/>
            </a:xfrm>
          </p:grpSpPr>
          <p:sp>
            <p:nvSpPr>
              <p:cNvPr id="12340" name="Line 52"/>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41" name="Line 53"/>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42" name="Line 54"/>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43" name="Line 55"/>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44" name="Line 56"/>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45" name="Line 57"/>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346" name="Group 58"/>
            <p:cNvGrpSpPr>
              <a:grpSpLocks/>
            </p:cNvGrpSpPr>
            <p:nvPr/>
          </p:nvGrpSpPr>
          <p:grpSpPr bwMode="auto">
            <a:xfrm rot="-21600000">
              <a:off x="2955" y="975"/>
              <a:ext cx="288" cy="96"/>
              <a:chOff x="672" y="2448"/>
              <a:chExt cx="288" cy="96"/>
            </a:xfrm>
          </p:grpSpPr>
          <p:sp>
            <p:nvSpPr>
              <p:cNvPr id="12347" name="Line 59"/>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48" name="Line 60"/>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49" name="Line 61"/>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50" name="Line 62"/>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51" name="Line 63"/>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52" name="Line 64"/>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2353" name="AutoShape 65"/>
            <p:cNvCxnSpPr>
              <a:cxnSpLocks noChangeShapeType="1"/>
              <a:stCxn id="12352" idx="1"/>
              <a:endCxn id="12345" idx="1"/>
            </p:cNvCxnSpPr>
            <p:nvPr/>
          </p:nvCxnSpPr>
          <p:spPr bwMode="auto">
            <a:xfrm flipV="1">
              <a:off x="2955" y="816"/>
              <a:ext cx="0" cy="206"/>
            </a:xfrm>
            <a:prstGeom prst="straightConnector1">
              <a:avLst/>
            </a:prstGeom>
            <a:noFill/>
            <a:ln w="12700">
              <a:solidFill>
                <a:schemeClr val="tx1"/>
              </a:solidFill>
              <a:round/>
              <a:headEnd/>
              <a:tailEnd/>
            </a:ln>
            <a:effectLst/>
          </p:spPr>
        </p:cxnSp>
      </p:grpSp>
      <p:grpSp>
        <p:nvGrpSpPr>
          <p:cNvPr id="12354" name="Group 66"/>
          <p:cNvGrpSpPr>
            <a:grpSpLocks/>
          </p:cNvGrpSpPr>
          <p:nvPr/>
        </p:nvGrpSpPr>
        <p:grpSpPr bwMode="auto">
          <a:xfrm>
            <a:off x="5699125" y="833438"/>
            <a:ext cx="457200" cy="479425"/>
            <a:chOff x="2955" y="769"/>
            <a:chExt cx="288" cy="302"/>
          </a:xfrm>
        </p:grpSpPr>
        <p:grpSp>
          <p:nvGrpSpPr>
            <p:cNvPr id="12355" name="Group 67"/>
            <p:cNvGrpSpPr>
              <a:grpSpLocks/>
            </p:cNvGrpSpPr>
            <p:nvPr/>
          </p:nvGrpSpPr>
          <p:grpSpPr bwMode="auto">
            <a:xfrm rot="-21600000">
              <a:off x="2955" y="769"/>
              <a:ext cx="288" cy="96"/>
              <a:chOff x="672" y="2448"/>
              <a:chExt cx="288" cy="96"/>
            </a:xfrm>
          </p:grpSpPr>
          <p:sp>
            <p:nvSpPr>
              <p:cNvPr id="12356" name="Line 68"/>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57" name="Line 69"/>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58" name="Line 70"/>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59" name="Line 71"/>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60" name="Line 72"/>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61" name="Line 73"/>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362" name="Group 74"/>
            <p:cNvGrpSpPr>
              <a:grpSpLocks/>
            </p:cNvGrpSpPr>
            <p:nvPr/>
          </p:nvGrpSpPr>
          <p:grpSpPr bwMode="auto">
            <a:xfrm rot="-21600000">
              <a:off x="2955" y="975"/>
              <a:ext cx="288" cy="96"/>
              <a:chOff x="672" y="2448"/>
              <a:chExt cx="288" cy="96"/>
            </a:xfrm>
          </p:grpSpPr>
          <p:sp>
            <p:nvSpPr>
              <p:cNvPr id="12363" name="Line 75"/>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64" name="Line 76"/>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65" name="Line 77"/>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66" name="Line 78"/>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67" name="Line 79"/>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68" name="Line 80"/>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2369" name="AutoShape 81"/>
            <p:cNvCxnSpPr>
              <a:cxnSpLocks noChangeShapeType="1"/>
              <a:stCxn id="12368" idx="1"/>
              <a:endCxn id="12361" idx="1"/>
            </p:cNvCxnSpPr>
            <p:nvPr/>
          </p:nvCxnSpPr>
          <p:spPr bwMode="auto">
            <a:xfrm flipV="1">
              <a:off x="2955" y="816"/>
              <a:ext cx="0" cy="206"/>
            </a:xfrm>
            <a:prstGeom prst="straightConnector1">
              <a:avLst/>
            </a:prstGeom>
            <a:noFill/>
            <a:ln w="12700">
              <a:solidFill>
                <a:schemeClr val="tx1"/>
              </a:solidFill>
              <a:round/>
              <a:headEnd/>
              <a:tailEnd/>
            </a:ln>
            <a:effectLst/>
          </p:spPr>
        </p:cxnSp>
      </p:grpSp>
      <p:sp>
        <p:nvSpPr>
          <p:cNvPr id="12370" name="Line 82"/>
          <p:cNvSpPr>
            <a:spLocks noChangeShapeType="1"/>
          </p:cNvSpPr>
          <p:nvPr/>
        </p:nvSpPr>
        <p:spPr bwMode="auto">
          <a:xfrm flipH="1">
            <a:off x="4984750" y="2252663"/>
            <a:ext cx="701675" cy="0"/>
          </a:xfrm>
          <a:prstGeom prst="line">
            <a:avLst/>
          </a:prstGeom>
          <a:noFill/>
          <a:ln w="12700">
            <a:solidFill>
              <a:schemeClr val="tx1"/>
            </a:solidFill>
            <a:round/>
            <a:headEnd/>
            <a:tailEnd/>
          </a:ln>
          <a:effectLst/>
        </p:spPr>
        <p:txBody>
          <a:bodyPr/>
          <a:lstStyle/>
          <a:p>
            <a:endParaRPr lang="en-US"/>
          </a:p>
        </p:txBody>
      </p:sp>
      <p:sp>
        <p:nvSpPr>
          <p:cNvPr id="12371" name="Line 83"/>
          <p:cNvSpPr>
            <a:spLocks noChangeShapeType="1"/>
          </p:cNvSpPr>
          <p:nvPr/>
        </p:nvSpPr>
        <p:spPr bwMode="auto">
          <a:xfrm flipH="1">
            <a:off x="4984750" y="1674813"/>
            <a:ext cx="714375" cy="0"/>
          </a:xfrm>
          <a:prstGeom prst="line">
            <a:avLst/>
          </a:prstGeom>
          <a:noFill/>
          <a:ln w="12700">
            <a:solidFill>
              <a:schemeClr val="tx1"/>
            </a:solidFill>
            <a:round/>
            <a:headEnd/>
            <a:tailEnd/>
          </a:ln>
          <a:effectLst/>
        </p:spPr>
        <p:txBody>
          <a:bodyPr/>
          <a:lstStyle/>
          <a:p>
            <a:endParaRPr lang="en-US"/>
          </a:p>
        </p:txBody>
      </p:sp>
      <p:sp>
        <p:nvSpPr>
          <p:cNvPr id="12372" name="Line 84"/>
          <p:cNvSpPr>
            <a:spLocks noChangeShapeType="1"/>
          </p:cNvSpPr>
          <p:nvPr/>
        </p:nvSpPr>
        <p:spPr bwMode="auto">
          <a:xfrm>
            <a:off x="5008563" y="1052513"/>
            <a:ext cx="690562" cy="0"/>
          </a:xfrm>
          <a:prstGeom prst="line">
            <a:avLst/>
          </a:prstGeom>
          <a:noFill/>
          <a:ln w="12700">
            <a:solidFill>
              <a:schemeClr val="tx1"/>
            </a:solidFill>
            <a:round/>
            <a:headEnd/>
            <a:tailEnd/>
          </a:ln>
          <a:effectLst/>
        </p:spPr>
        <p:txBody>
          <a:bodyPr/>
          <a:lstStyle/>
          <a:p>
            <a:endParaRPr lang="en-US"/>
          </a:p>
        </p:txBody>
      </p:sp>
      <p:sp>
        <p:nvSpPr>
          <p:cNvPr id="12374" name="Text Box 86"/>
          <p:cNvSpPr txBox="1">
            <a:spLocks noChangeArrowheads="1"/>
          </p:cNvSpPr>
          <p:nvPr/>
        </p:nvSpPr>
        <p:spPr bwMode="auto">
          <a:xfrm>
            <a:off x="4932363" y="1981200"/>
            <a:ext cx="787400" cy="304800"/>
          </a:xfrm>
          <a:prstGeom prst="rect">
            <a:avLst/>
          </a:prstGeom>
          <a:noFill/>
          <a:ln w="12700">
            <a:noFill/>
            <a:miter lim="800000"/>
            <a:headEnd/>
            <a:tailEnd/>
          </a:ln>
          <a:effectLst/>
        </p:spPr>
        <p:txBody>
          <a:bodyPr wrap="none">
            <a:spAutoFit/>
          </a:bodyPr>
          <a:lstStyle/>
          <a:p>
            <a:r>
              <a:rPr lang="it-IT" sz="1200">
                <a:solidFill>
                  <a:srgbClr val="FF0000"/>
                </a:solidFill>
                <a:cs typeface="Arial" charset="0"/>
              </a:rPr>
              <a:t>-</a:t>
            </a:r>
            <a:r>
              <a:rPr lang="it-IT" sz="1400">
                <a:solidFill>
                  <a:srgbClr val="FF0000"/>
                </a:solidFill>
                <a:cs typeface="Arial" charset="0"/>
              </a:rPr>
              <a:t>16.4kV</a:t>
            </a:r>
          </a:p>
        </p:txBody>
      </p:sp>
      <p:pic>
        <p:nvPicPr>
          <p:cNvPr id="12375" name="Picture 87" descr="DSCN0145"/>
          <p:cNvPicPr>
            <a:picLocks noChangeAspect="1" noChangeArrowheads="1"/>
          </p:cNvPicPr>
          <p:nvPr/>
        </p:nvPicPr>
        <p:blipFill>
          <a:blip r:embed="rId3" cstate="print"/>
          <a:srcRect l="21417" t="13472" r="24960" b="21397"/>
          <a:stretch>
            <a:fillRect/>
          </a:stretch>
        </p:blipFill>
        <p:spPr bwMode="auto">
          <a:xfrm>
            <a:off x="6948488" y="657225"/>
            <a:ext cx="1081087" cy="2087563"/>
          </a:xfrm>
          <a:prstGeom prst="rect">
            <a:avLst/>
          </a:prstGeom>
          <a:noFill/>
          <a:ln w="9525" algn="ctr">
            <a:noFill/>
            <a:miter lim="800000"/>
            <a:headEnd/>
            <a:tailEnd/>
          </a:ln>
          <a:effectLst/>
        </p:spPr>
      </p:pic>
      <p:sp>
        <p:nvSpPr>
          <p:cNvPr id="12376" name="Line 88"/>
          <p:cNvSpPr>
            <a:spLocks noChangeShapeType="1"/>
          </p:cNvSpPr>
          <p:nvPr/>
        </p:nvSpPr>
        <p:spPr bwMode="auto">
          <a:xfrm flipV="1">
            <a:off x="6156325" y="1235075"/>
            <a:ext cx="1008063" cy="1588"/>
          </a:xfrm>
          <a:prstGeom prst="line">
            <a:avLst/>
          </a:prstGeom>
          <a:noFill/>
          <a:ln w="12700">
            <a:solidFill>
              <a:schemeClr val="tx1"/>
            </a:solidFill>
            <a:round/>
            <a:headEnd/>
            <a:tailEnd/>
          </a:ln>
          <a:effectLst/>
        </p:spPr>
        <p:txBody>
          <a:bodyPr/>
          <a:lstStyle/>
          <a:p>
            <a:endParaRPr lang="en-US"/>
          </a:p>
        </p:txBody>
      </p:sp>
      <p:sp>
        <p:nvSpPr>
          <p:cNvPr id="12377" name="Line 89"/>
          <p:cNvSpPr>
            <a:spLocks noChangeShapeType="1"/>
          </p:cNvSpPr>
          <p:nvPr/>
        </p:nvSpPr>
        <p:spPr bwMode="auto">
          <a:xfrm flipV="1">
            <a:off x="6156325" y="1441450"/>
            <a:ext cx="1008063" cy="327025"/>
          </a:xfrm>
          <a:prstGeom prst="line">
            <a:avLst/>
          </a:prstGeom>
          <a:noFill/>
          <a:ln w="12700">
            <a:solidFill>
              <a:schemeClr val="tx1"/>
            </a:solidFill>
            <a:round/>
            <a:headEnd/>
            <a:tailEnd/>
          </a:ln>
          <a:effectLst/>
        </p:spPr>
        <p:txBody>
          <a:bodyPr/>
          <a:lstStyle/>
          <a:p>
            <a:endParaRPr lang="en-US"/>
          </a:p>
        </p:txBody>
      </p:sp>
      <p:sp>
        <p:nvSpPr>
          <p:cNvPr id="12378" name="Line 90"/>
          <p:cNvSpPr>
            <a:spLocks noChangeShapeType="1"/>
          </p:cNvSpPr>
          <p:nvPr/>
        </p:nvSpPr>
        <p:spPr bwMode="auto">
          <a:xfrm flipV="1">
            <a:off x="6156325" y="1766888"/>
            <a:ext cx="1152525" cy="619125"/>
          </a:xfrm>
          <a:prstGeom prst="line">
            <a:avLst/>
          </a:prstGeom>
          <a:noFill/>
          <a:ln w="12700">
            <a:solidFill>
              <a:schemeClr val="tx1"/>
            </a:solidFill>
            <a:round/>
            <a:headEnd/>
            <a:tailEnd/>
          </a:ln>
          <a:effectLst/>
        </p:spPr>
        <p:txBody>
          <a:bodyPr/>
          <a:lstStyle/>
          <a:p>
            <a:endParaRPr lang="en-US"/>
          </a:p>
        </p:txBody>
      </p:sp>
      <p:sp>
        <p:nvSpPr>
          <p:cNvPr id="12379" name="Line 91"/>
          <p:cNvSpPr>
            <a:spLocks noChangeShapeType="1"/>
          </p:cNvSpPr>
          <p:nvPr/>
        </p:nvSpPr>
        <p:spPr bwMode="auto">
          <a:xfrm>
            <a:off x="6143625" y="908050"/>
            <a:ext cx="444500" cy="0"/>
          </a:xfrm>
          <a:prstGeom prst="line">
            <a:avLst/>
          </a:prstGeom>
          <a:noFill/>
          <a:ln w="12700">
            <a:solidFill>
              <a:schemeClr val="tx1"/>
            </a:solidFill>
            <a:prstDash val="dash"/>
            <a:round/>
            <a:headEnd/>
            <a:tailEnd/>
          </a:ln>
          <a:effectLst/>
        </p:spPr>
        <p:txBody>
          <a:bodyPr/>
          <a:lstStyle/>
          <a:p>
            <a:endParaRPr lang="en-US"/>
          </a:p>
        </p:txBody>
      </p:sp>
      <p:sp>
        <p:nvSpPr>
          <p:cNvPr id="12380" name="Line 92"/>
          <p:cNvSpPr>
            <a:spLocks noChangeShapeType="1"/>
          </p:cNvSpPr>
          <p:nvPr/>
        </p:nvSpPr>
        <p:spPr bwMode="auto">
          <a:xfrm>
            <a:off x="6156325" y="1439863"/>
            <a:ext cx="444500" cy="0"/>
          </a:xfrm>
          <a:prstGeom prst="line">
            <a:avLst/>
          </a:prstGeom>
          <a:noFill/>
          <a:ln w="12700">
            <a:solidFill>
              <a:schemeClr val="tx1"/>
            </a:solidFill>
            <a:prstDash val="dash"/>
            <a:round/>
            <a:headEnd/>
            <a:tailEnd/>
          </a:ln>
          <a:effectLst/>
        </p:spPr>
        <p:txBody>
          <a:bodyPr/>
          <a:lstStyle/>
          <a:p>
            <a:endParaRPr lang="en-US"/>
          </a:p>
        </p:txBody>
      </p:sp>
      <p:sp>
        <p:nvSpPr>
          <p:cNvPr id="12381" name="Line 93"/>
          <p:cNvSpPr>
            <a:spLocks noChangeShapeType="1"/>
          </p:cNvSpPr>
          <p:nvPr/>
        </p:nvSpPr>
        <p:spPr bwMode="auto">
          <a:xfrm>
            <a:off x="6143625" y="2065338"/>
            <a:ext cx="444500" cy="0"/>
          </a:xfrm>
          <a:prstGeom prst="line">
            <a:avLst/>
          </a:prstGeom>
          <a:noFill/>
          <a:ln w="12700">
            <a:solidFill>
              <a:schemeClr val="tx1"/>
            </a:solidFill>
            <a:prstDash val="dash"/>
            <a:round/>
            <a:headEnd/>
            <a:tailEnd/>
          </a:ln>
          <a:effectLst/>
        </p:spPr>
        <p:txBody>
          <a:bodyPr/>
          <a:lstStyle/>
          <a:p>
            <a:endParaRPr lang="en-US"/>
          </a:p>
        </p:txBody>
      </p:sp>
      <p:pic>
        <p:nvPicPr>
          <p:cNvPr id="12382" name="Picture 94" descr="DSCN0145"/>
          <p:cNvPicPr>
            <a:picLocks noChangeAspect="1" noChangeArrowheads="1"/>
          </p:cNvPicPr>
          <p:nvPr/>
        </p:nvPicPr>
        <p:blipFill>
          <a:blip r:embed="rId3" cstate="print"/>
          <a:srcRect l="21417" t="13472" r="24960" b="21397"/>
          <a:stretch>
            <a:fillRect/>
          </a:stretch>
        </p:blipFill>
        <p:spPr bwMode="auto">
          <a:xfrm>
            <a:off x="8613775" y="657225"/>
            <a:ext cx="1081088" cy="2087563"/>
          </a:xfrm>
          <a:prstGeom prst="rect">
            <a:avLst/>
          </a:prstGeom>
          <a:noFill/>
          <a:ln w="9525" algn="ctr">
            <a:noFill/>
            <a:miter lim="800000"/>
            <a:headEnd/>
            <a:tailEnd/>
          </a:ln>
          <a:effectLst/>
        </p:spPr>
      </p:pic>
      <p:sp>
        <p:nvSpPr>
          <p:cNvPr id="12383" name="Text Box 95"/>
          <p:cNvSpPr txBox="1">
            <a:spLocks noChangeArrowheads="1"/>
          </p:cNvSpPr>
          <p:nvPr/>
        </p:nvSpPr>
        <p:spPr bwMode="auto">
          <a:xfrm>
            <a:off x="6234113" y="588963"/>
            <a:ext cx="319087" cy="336550"/>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A</a:t>
            </a:r>
          </a:p>
        </p:txBody>
      </p:sp>
      <p:sp>
        <p:nvSpPr>
          <p:cNvPr id="12384" name="Text Box 96"/>
          <p:cNvSpPr txBox="1">
            <a:spLocks noChangeArrowheads="1"/>
          </p:cNvSpPr>
          <p:nvPr/>
        </p:nvSpPr>
        <p:spPr bwMode="auto">
          <a:xfrm>
            <a:off x="6234113" y="1182688"/>
            <a:ext cx="319087" cy="336550"/>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B</a:t>
            </a:r>
          </a:p>
        </p:txBody>
      </p:sp>
      <p:sp>
        <p:nvSpPr>
          <p:cNvPr id="12385" name="Text Box 97"/>
          <p:cNvSpPr txBox="1">
            <a:spLocks noChangeArrowheads="1"/>
          </p:cNvSpPr>
          <p:nvPr/>
        </p:nvSpPr>
        <p:spPr bwMode="auto">
          <a:xfrm>
            <a:off x="6227763" y="1773238"/>
            <a:ext cx="330200" cy="336550"/>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C</a:t>
            </a:r>
          </a:p>
        </p:txBody>
      </p:sp>
      <p:sp>
        <p:nvSpPr>
          <p:cNvPr id="12386" name="Line 98"/>
          <p:cNvSpPr>
            <a:spLocks noChangeShapeType="1"/>
          </p:cNvSpPr>
          <p:nvPr/>
        </p:nvSpPr>
        <p:spPr bwMode="auto">
          <a:xfrm>
            <a:off x="8316913" y="1073150"/>
            <a:ext cx="503237" cy="161925"/>
          </a:xfrm>
          <a:prstGeom prst="line">
            <a:avLst/>
          </a:prstGeom>
          <a:noFill/>
          <a:ln w="12700">
            <a:solidFill>
              <a:schemeClr val="tx1"/>
            </a:solidFill>
            <a:round/>
            <a:headEnd/>
            <a:tailEnd/>
          </a:ln>
          <a:effectLst/>
        </p:spPr>
        <p:txBody>
          <a:bodyPr/>
          <a:lstStyle/>
          <a:p>
            <a:endParaRPr lang="en-US"/>
          </a:p>
        </p:txBody>
      </p:sp>
      <p:sp>
        <p:nvSpPr>
          <p:cNvPr id="12387" name="Line 99"/>
          <p:cNvSpPr>
            <a:spLocks noChangeShapeType="1"/>
          </p:cNvSpPr>
          <p:nvPr/>
        </p:nvSpPr>
        <p:spPr bwMode="auto">
          <a:xfrm flipV="1">
            <a:off x="8316913" y="1427163"/>
            <a:ext cx="503237" cy="417512"/>
          </a:xfrm>
          <a:prstGeom prst="line">
            <a:avLst/>
          </a:prstGeom>
          <a:noFill/>
          <a:ln w="12700">
            <a:solidFill>
              <a:schemeClr val="tx1"/>
            </a:solidFill>
            <a:round/>
            <a:headEnd/>
            <a:tailEnd/>
          </a:ln>
          <a:effectLst/>
        </p:spPr>
        <p:txBody>
          <a:bodyPr/>
          <a:lstStyle/>
          <a:p>
            <a:endParaRPr lang="en-US"/>
          </a:p>
        </p:txBody>
      </p:sp>
      <p:sp>
        <p:nvSpPr>
          <p:cNvPr id="12388" name="Line 100"/>
          <p:cNvSpPr>
            <a:spLocks noChangeShapeType="1"/>
          </p:cNvSpPr>
          <p:nvPr/>
        </p:nvSpPr>
        <p:spPr bwMode="auto">
          <a:xfrm flipV="1">
            <a:off x="8316913" y="1701800"/>
            <a:ext cx="503237" cy="550863"/>
          </a:xfrm>
          <a:prstGeom prst="line">
            <a:avLst/>
          </a:prstGeom>
          <a:noFill/>
          <a:ln w="12700">
            <a:solidFill>
              <a:schemeClr val="tx1"/>
            </a:solidFill>
            <a:round/>
            <a:headEnd/>
            <a:tailEnd/>
          </a:ln>
          <a:effectLst/>
        </p:spPr>
        <p:txBody>
          <a:bodyPr/>
          <a:lstStyle/>
          <a:p>
            <a:endParaRPr lang="en-US"/>
          </a:p>
        </p:txBody>
      </p:sp>
      <p:sp>
        <p:nvSpPr>
          <p:cNvPr id="12389" name="Text Box 101"/>
          <p:cNvSpPr txBox="1">
            <a:spLocks noChangeArrowheads="1"/>
          </p:cNvSpPr>
          <p:nvPr/>
        </p:nvSpPr>
        <p:spPr bwMode="auto">
          <a:xfrm>
            <a:off x="8156575" y="790575"/>
            <a:ext cx="319088" cy="336550"/>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A</a:t>
            </a:r>
          </a:p>
        </p:txBody>
      </p:sp>
      <p:sp>
        <p:nvSpPr>
          <p:cNvPr id="12390" name="Text Box 102"/>
          <p:cNvSpPr txBox="1">
            <a:spLocks noChangeArrowheads="1"/>
          </p:cNvSpPr>
          <p:nvPr/>
        </p:nvSpPr>
        <p:spPr bwMode="auto">
          <a:xfrm>
            <a:off x="8156575" y="1506538"/>
            <a:ext cx="319088" cy="336550"/>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B</a:t>
            </a:r>
          </a:p>
        </p:txBody>
      </p:sp>
      <p:sp>
        <p:nvSpPr>
          <p:cNvPr id="12391" name="Text Box 103"/>
          <p:cNvSpPr txBox="1">
            <a:spLocks noChangeArrowheads="1"/>
          </p:cNvSpPr>
          <p:nvPr/>
        </p:nvSpPr>
        <p:spPr bwMode="auto">
          <a:xfrm>
            <a:off x="8145463" y="1916113"/>
            <a:ext cx="330200" cy="336550"/>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C</a:t>
            </a:r>
          </a:p>
        </p:txBody>
      </p:sp>
      <p:pic>
        <p:nvPicPr>
          <p:cNvPr id="12392" name="Picture 104" descr="DSCN0145"/>
          <p:cNvPicPr>
            <a:picLocks noChangeAspect="1" noChangeArrowheads="1"/>
          </p:cNvPicPr>
          <p:nvPr/>
        </p:nvPicPr>
        <p:blipFill>
          <a:blip r:embed="rId3" cstate="print"/>
          <a:srcRect l="21417" t="13472" r="24960" b="21397"/>
          <a:stretch>
            <a:fillRect/>
          </a:stretch>
        </p:blipFill>
        <p:spPr bwMode="auto">
          <a:xfrm>
            <a:off x="6948488" y="3933825"/>
            <a:ext cx="1081087" cy="2087563"/>
          </a:xfrm>
          <a:prstGeom prst="rect">
            <a:avLst/>
          </a:prstGeom>
          <a:noFill/>
          <a:ln w="9525" algn="ctr">
            <a:noFill/>
            <a:miter lim="800000"/>
            <a:headEnd/>
            <a:tailEnd/>
          </a:ln>
          <a:effectLst/>
        </p:spPr>
      </p:pic>
      <p:grpSp>
        <p:nvGrpSpPr>
          <p:cNvPr id="12393" name="Group 105"/>
          <p:cNvGrpSpPr>
            <a:grpSpLocks/>
          </p:cNvGrpSpPr>
          <p:nvPr/>
        </p:nvGrpSpPr>
        <p:grpSpPr bwMode="auto">
          <a:xfrm>
            <a:off x="5673725" y="3860800"/>
            <a:ext cx="914400" cy="1874838"/>
            <a:chOff x="2448" y="507"/>
            <a:chExt cx="576" cy="1181"/>
          </a:xfrm>
        </p:grpSpPr>
        <p:grpSp>
          <p:nvGrpSpPr>
            <p:cNvPr id="12394" name="Group 106"/>
            <p:cNvGrpSpPr>
              <a:grpSpLocks/>
            </p:cNvGrpSpPr>
            <p:nvPr/>
          </p:nvGrpSpPr>
          <p:grpSpPr bwMode="auto">
            <a:xfrm>
              <a:off x="2456" y="996"/>
              <a:ext cx="288" cy="302"/>
              <a:chOff x="2955" y="769"/>
              <a:chExt cx="288" cy="302"/>
            </a:xfrm>
          </p:grpSpPr>
          <p:grpSp>
            <p:nvGrpSpPr>
              <p:cNvPr id="12395" name="Group 107"/>
              <p:cNvGrpSpPr>
                <a:grpSpLocks/>
              </p:cNvGrpSpPr>
              <p:nvPr/>
            </p:nvGrpSpPr>
            <p:grpSpPr bwMode="auto">
              <a:xfrm rot="-21600000">
                <a:off x="2955" y="769"/>
                <a:ext cx="288" cy="96"/>
                <a:chOff x="672" y="2448"/>
                <a:chExt cx="288" cy="96"/>
              </a:xfrm>
            </p:grpSpPr>
            <p:sp>
              <p:nvSpPr>
                <p:cNvPr id="12396" name="Line 108"/>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97" name="Line 109"/>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98" name="Line 110"/>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399" name="Line 111"/>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00" name="Line 112"/>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01" name="Line 113"/>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402" name="Group 114"/>
              <p:cNvGrpSpPr>
                <a:grpSpLocks/>
              </p:cNvGrpSpPr>
              <p:nvPr/>
            </p:nvGrpSpPr>
            <p:grpSpPr bwMode="auto">
              <a:xfrm rot="-21600000">
                <a:off x="2955" y="975"/>
                <a:ext cx="288" cy="96"/>
                <a:chOff x="672" y="2448"/>
                <a:chExt cx="288" cy="96"/>
              </a:xfrm>
            </p:grpSpPr>
            <p:sp>
              <p:nvSpPr>
                <p:cNvPr id="12403" name="Line 115"/>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04" name="Line 116"/>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05" name="Line 117"/>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06" name="Line 118"/>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07" name="Line 119"/>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08" name="Line 120"/>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2409" name="AutoShape 121"/>
              <p:cNvCxnSpPr>
                <a:cxnSpLocks noChangeShapeType="1"/>
                <a:stCxn id="12408" idx="1"/>
                <a:endCxn id="12401" idx="1"/>
              </p:cNvCxnSpPr>
              <p:nvPr/>
            </p:nvCxnSpPr>
            <p:spPr bwMode="auto">
              <a:xfrm flipV="1">
                <a:off x="2955" y="816"/>
                <a:ext cx="0" cy="206"/>
              </a:xfrm>
              <a:prstGeom prst="straightConnector1">
                <a:avLst/>
              </a:prstGeom>
              <a:noFill/>
              <a:ln w="12700">
                <a:solidFill>
                  <a:schemeClr val="tx1"/>
                </a:solidFill>
                <a:round/>
                <a:headEnd/>
                <a:tailEnd/>
              </a:ln>
              <a:effectLst/>
            </p:spPr>
          </p:cxnSp>
        </p:grpSp>
        <p:grpSp>
          <p:nvGrpSpPr>
            <p:cNvPr id="12410" name="Group 122"/>
            <p:cNvGrpSpPr>
              <a:grpSpLocks/>
            </p:cNvGrpSpPr>
            <p:nvPr/>
          </p:nvGrpSpPr>
          <p:grpSpPr bwMode="auto">
            <a:xfrm>
              <a:off x="2448" y="1386"/>
              <a:ext cx="288" cy="302"/>
              <a:chOff x="2955" y="769"/>
              <a:chExt cx="288" cy="302"/>
            </a:xfrm>
          </p:grpSpPr>
          <p:grpSp>
            <p:nvGrpSpPr>
              <p:cNvPr id="12411" name="Group 123"/>
              <p:cNvGrpSpPr>
                <a:grpSpLocks/>
              </p:cNvGrpSpPr>
              <p:nvPr/>
            </p:nvGrpSpPr>
            <p:grpSpPr bwMode="auto">
              <a:xfrm rot="-21600000">
                <a:off x="2955" y="769"/>
                <a:ext cx="288" cy="96"/>
                <a:chOff x="672" y="2448"/>
                <a:chExt cx="288" cy="96"/>
              </a:xfrm>
            </p:grpSpPr>
            <p:sp>
              <p:nvSpPr>
                <p:cNvPr id="12412" name="Line 124"/>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13" name="Line 125"/>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14" name="Line 126"/>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15" name="Line 127"/>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16" name="Line 128"/>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17" name="Line 129"/>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418" name="Group 130"/>
              <p:cNvGrpSpPr>
                <a:grpSpLocks/>
              </p:cNvGrpSpPr>
              <p:nvPr/>
            </p:nvGrpSpPr>
            <p:grpSpPr bwMode="auto">
              <a:xfrm rot="-21600000">
                <a:off x="2955" y="975"/>
                <a:ext cx="288" cy="96"/>
                <a:chOff x="672" y="2448"/>
                <a:chExt cx="288" cy="96"/>
              </a:xfrm>
            </p:grpSpPr>
            <p:sp>
              <p:nvSpPr>
                <p:cNvPr id="12419" name="Line 131"/>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20" name="Line 132"/>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21" name="Line 133"/>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22" name="Line 134"/>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23" name="Line 135"/>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24" name="Line 136"/>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2425" name="AutoShape 137"/>
              <p:cNvCxnSpPr>
                <a:cxnSpLocks noChangeShapeType="1"/>
                <a:stCxn id="12424" idx="1"/>
                <a:endCxn id="12417" idx="1"/>
              </p:cNvCxnSpPr>
              <p:nvPr/>
            </p:nvCxnSpPr>
            <p:spPr bwMode="auto">
              <a:xfrm flipV="1">
                <a:off x="2955" y="816"/>
                <a:ext cx="0" cy="206"/>
              </a:xfrm>
              <a:prstGeom prst="straightConnector1">
                <a:avLst/>
              </a:prstGeom>
              <a:noFill/>
              <a:ln w="12700">
                <a:solidFill>
                  <a:schemeClr val="tx1"/>
                </a:solidFill>
                <a:round/>
                <a:headEnd/>
                <a:tailEnd/>
              </a:ln>
              <a:effectLst/>
            </p:spPr>
          </p:cxnSp>
        </p:grpSp>
        <p:grpSp>
          <p:nvGrpSpPr>
            <p:cNvPr id="12426" name="Group 138"/>
            <p:cNvGrpSpPr>
              <a:grpSpLocks/>
            </p:cNvGrpSpPr>
            <p:nvPr/>
          </p:nvGrpSpPr>
          <p:grpSpPr bwMode="auto">
            <a:xfrm>
              <a:off x="2456" y="661"/>
              <a:ext cx="288" cy="302"/>
              <a:chOff x="2955" y="769"/>
              <a:chExt cx="288" cy="302"/>
            </a:xfrm>
          </p:grpSpPr>
          <p:grpSp>
            <p:nvGrpSpPr>
              <p:cNvPr id="12427" name="Group 139"/>
              <p:cNvGrpSpPr>
                <a:grpSpLocks/>
              </p:cNvGrpSpPr>
              <p:nvPr/>
            </p:nvGrpSpPr>
            <p:grpSpPr bwMode="auto">
              <a:xfrm rot="-21600000">
                <a:off x="2955" y="769"/>
                <a:ext cx="288" cy="96"/>
                <a:chOff x="672" y="2448"/>
                <a:chExt cx="288" cy="96"/>
              </a:xfrm>
            </p:grpSpPr>
            <p:sp>
              <p:nvSpPr>
                <p:cNvPr id="12428" name="Line 140"/>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29" name="Line 141"/>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30" name="Line 142"/>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31" name="Line 143"/>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32" name="Line 144"/>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33" name="Line 145"/>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434" name="Group 146"/>
              <p:cNvGrpSpPr>
                <a:grpSpLocks/>
              </p:cNvGrpSpPr>
              <p:nvPr/>
            </p:nvGrpSpPr>
            <p:grpSpPr bwMode="auto">
              <a:xfrm rot="-21600000">
                <a:off x="2955" y="975"/>
                <a:ext cx="288" cy="96"/>
                <a:chOff x="672" y="2448"/>
                <a:chExt cx="288" cy="96"/>
              </a:xfrm>
            </p:grpSpPr>
            <p:sp>
              <p:nvSpPr>
                <p:cNvPr id="12435" name="Line 147"/>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36" name="Line 148"/>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37" name="Line 149"/>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38" name="Line 150"/>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39" name="Line 151"/>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40" name="Line 152"/>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2441" name="AutoShape 153"/>
              <p:cNvCxnSpPr>
                <a:cxnSpLocks noChangeShapeType="1"/>
                <a:stCxn id="12440" idx="1"/>
                <a:endCxn id="12433" idx="1"/>
              </p:cNvCxnSpPr>
              <p:nvPr/>
            </p:nvCxnSpPr>
            <p:spPr bwMode="auto">
              <a:xfrm flipV="1">
                <a:off x="2955" y="816"/>
                <a:ext cx="0" cy="206"/>
              </a:xfrm>
              <a:prstGeom prst="straightConnector1">
                <a:avLst/>
              </a:prstGeom>
              <a:noFill/>
              <a:ln w="12700">
                <a:solidFill>
                  <a:schemeClr val="tx1"/>
                </a:solidFill>
                <a:round/>
                <a:headEnd/>
                <a:tailEnd/>
              </a:ln>
              <a:effectLst/>
            </p:spPr>
          </p:cxnSp>
        </p:grpSp>
        <p:sp>
          <p:nvSpPr>
            <p:cNvPr id="12442" name="Line 154"/>
            <p:cNvSpPr>
              <a:spLocks noChangeShapeType="1"/>
            </p:cNvSpPr>
            <p:nvPr/>
          </p:nvSpPr>
          <p:spPr bwMode="auto">
            <a:xfrm>
              <a:off x="2736" y="708"/>
              <a:ext cx="280" cy="0"/>
            </a:xfrm>
            <a:prstGeom prst="line">
              <a:avLst/>
            </a:prstGeom>
            <a:noFill/>
            <a:ln w="12700">
              <a:solidFill>
                <a:schemeClr val="tx1"/>
              </a:solidFill>
              <a:prstDash val="dash"/>
              <a:round/>
              <a:headEnd/>
              <a:tailEnd/>
            </a:ln>
            <a:effectLst/>
          </p:spPr>
          <p:txBody>
            <a:bodyPr/>
            <a:lstStyle/>
            <a:p>
              <a:endParaRPr lang="en-US"/>
            </a:p>
          </p:txBody>
        </p:sp>
        <p:sp>
          <p:nvSpPr>
            <p:cNvPr id="12443" name="Line 155"/>
            <p:cNvSpPr>
              <a:spLocks noChangeShapeType="1"/>
            </p:cNvSpPr>
            <p:nvPr/>
          </p:nvSpPr>
          <p:spPr bwMode="auto">
            <a:xfrm>
              <a:off x="2744" y="1043"/>
              <a:ext cx="280" cy="0"/>
            </a:xfrm>
            <a:prstGeom prst="line">
              <a:avLst/>
            </a:prstGeom>
            <a:noFill/>
            <a:ln w="12700">
              <a:solidFill>
                <a:schemeClr val="tx1"/>
              </a:solidFill>
              <a:prstDash val="dash"/>
              <a:round/>
              <a:headEnd/>
              <a:tailEnd/>
            </a:ln>
            <a:effectLst/>
          </p:spPr>
          <p:txBody>
            <a:bodyPr/>
            <a:lstStyle/>
            <a:p>
              <a:endParaRPr lang="en-US"/>
            </a:p>
          </p:txBody>
        </p:sp>
        <p:sp>
          <p:nvSpPr>
            <p:cNvPr id="12444" name="Line 156"/>
            <p:cNvSpPr>
              <a:spLocks noChangeShapeType="1"/>
            </p:cNvSpPr>
            <p:nvPr/>
          </p:nvSpPr>
          <p:spPr bwMode="auto">
            <a:xfrm>
              <a:off x="2736" y="1437"/>
              <a:ext cx="280" cy="0"/>
            </a:xfrm>
            <a:prstGeom prst="line">
              <a:avLst/>
            </a:prstGeom>
            <a:noFill/>
            <a:ln w="12700">
              <a:solidFill>
                <a:schemeClr val="tx1"/>
              </a:solidFill>
              <a:prstDash val="dash"/>
              <a:round/>
              <a:headEnd/>
              <a:tailEnd/>
            </a:ln>
            <a:effectLst/>
          </p:spPr>
          <p:txBody>
            <a:bodyPr/>
            <a:lstStyle/>
            <a:p>
              <a:endParaRPr lang="en-US"/>
            </a:p>
          </p:txBody>
        </p:sp>
        <p:sp>
          <p:nvSpPr>
            <p:cNvPr id="12445" name="Text Box 157"/>
            <p:cNvSpPr txBox="1">
              <a:spLocks noChangeArrowheads="1"/>
            </p:cNvSpPr>
            <p:nvPr/>
          </p:nvSpPr>
          <p:spPr bwMode="auto">
            <a:xfrm>
              <a:off x="2793" y="507"/>
              <a:ext cx="201" cy="212"/>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A</a:t>
              </a:r>
            </a:p>
          </p:txBody>
        </p:sp>
        <p:sp>
          <p:nvSpPr>
            <p:cNvPr id="12446" name="Text Box 158"/>
            <p:cNvSpPr txBox="1">
              <a:spLocks noChangeArrowheads="1"/>
            </p:cNvSpPr>
            <p:nvPr/>
          </p:nvSpPr>
          <p:spPr bwMode="auto">
            <a:xfrm>
              <a:off x="2793" y="881"/>
              <a:ext cx="201" cy="212"/>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B</a:t>
              </a:r>
            </a:p>
          </p:txBody>
        </p:sp>
        <p:sp>
          <p:nvSpPr>
            <p:cNvPr id="12447" name="Text Box 159"/>
            <p:cNvSpPr txBox="1">
              <a:spLocks noChangeArrowheads="1"/>
            </p:cNvSpPr>
            <p:nvPr/>
          </p:nvSpPr>
          <p:spPr bwMode="auto">
            <a:xfrm>
              <a:off x="2789" y="1253"/>
              <a:ext cx="208" cy="212"/>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C</a:t>
              </a:r>
            </a:p>
          </p:txBody>
        </p:sp>
      </p:grpSp>
      <p:grpSp>
        <p:nvGrpSpPr>
          <p:cNvPr id="12448" name="Group 160"/>
          <p:cNvGrpSpPr>
            <a:grpSpLocks/>
          </p:cNvGrpSpPr>
          <p:nvPr/>
        </p:nvGrpSpPr>
        <p:grpSpPr bwMode="auto">
          <a:xfrm>
            <a:off x="6130925" y="4505325"/>
            <a:ext cx="1152525" cy="1150938"/>
            <a:chOff x="2592" y="2832"/>
            <a:chExt cx="726" cy="725"/>
          </a:xfrm>
        </p:grpSpPr>
        <p:sp>
          <p:nvSpPr>
            <p:cNvPr id="12449" name="Line 161"/>
            <p:cNvSpPr>
              <a:spLocks noChangeShapeType="1"/>
            </p:cNvSpPr>
            <p:nvPr/>
          </p:nvSpPr>
          <p:spPr bwMode="auto">
            <a:xfrm flipV="1">
              <a:off x="2592" y="2832"/>
              <a:ext cx="635" cy="1"/>
            </a:xfrm>
            <a:prstGeom prst="line">
              <a:avLst/>
            </a:prstGeom>
            <a:noFill/>
            <a:ln w="12700">
              <a:solidFill>
                <a:schemeClr val="tx1"/>
              </a:solidFill>
              <a:round/>
              <a:headEnd/>
              <a:tailEnd/>
            </a:ln>
            <a:effectLst/>
          </p:spPr>
          <p:txBody>
            <a:bodyPr/>
            <a:lstStyle/>
            <a:p>
              <a:endParaRPr lang="en-US"/>
            </a:p>
          </p:txBody>
        </p:sp>
        <p:sp>
          <p:nvSpPr>
            <p:cNvPr id="12450" name="Line 162"/>
            <p:cNvSpPr>
              <a:spLocks noChangeShapeType="1"/>
            </p:cNvSpPr>
            <p:nvPr/>
          </p:nvSpPr>
          <p:spPr bwMode="auto">
            <a:xfrm flipV="1">
              <a:off x="2592" y="2962"/>
              <a:ext cx="635" cy="206"/>
            </a:xfrm>
            <a:prstGeom prst="line">
              <a:avLst/>
            </a:prstGeom>
            <a:noFill/>
            <a:ln w="12700">
              <a:solidFill>
                <a:schemeClr val="tx1"/>
              </a:solidFill>
              <a:round/>
              <a:headEnd/>
              <a:tailEnd/>
            </a:ln>
            <a:effectLst/>
          </p:spPr>
          <p:txBody>
            <a:bodyPr/>
            <a:lstStyle/>
            <a:p>
              <a:endParaRPr lang="en-US"/>
            </a:p>
          </p:txBody>
        </p:sp>
        <p:sp>
          <p:nvSpPr>
            <p:cNvPr id="12451" name="Line 163"/>
            <p:cNvSpPr>
              <a:spLocks noChangeShapeType="1"/>
            </p:cNvSpPr>
            <p:nvPr/>
          </p:nvSpPr>
          <p:spPr bwMode="auto">
            <a:xfrm flipV="1">
              <a:off x="2592" y="3167"/>
              <a:ext cx="726" cy="390"/>
            </a:xfrm>
            <a:prstGeom prst="line">
              <a:avLst/>
            </a:prstGeom>
            <a:noFill/>
            <a:ln w="12700">
              <a:solidFill>
                <a:schemeClr val="tx1"/>
              </a:solidFill>
              <a:round/>
              <a:headEnd/>
              <a:tailEnd/>
            </a:ln>
            <a:effectLst/>
          </p:spPr>
          <p:txBody>
            <a:bodyPr/>
            <a:lstStyle/>
            <a:p>
              <a:endParaRPr lang="en-US"/>
            </a:p>
          </p:txBody>
        </p:sp>
      </p:grpSp>
      <p:grpSp>
        <p:nvGrpSpPr>
          <p:cNvPr id="12452" name="Group 164"/>
          <p:cNvGrpSpPr>
            <a:grpSpLocks/>
          </p:cNvGrpSpPr>
          <p:nvPr/>
        </p:nvGrpSpPr>
        <p:grpSpPr bwMode="auto">
          <a:xfrm>
            <a:off x="8261350" y="3933825"/>
            <a:ext cx="1549400" cy="2087563"/>
            <a:chOff x="3997" y="550"/>
            <a:chExt cx="976" cy="1315"/>
          </a:xfrm>
        </p:grpSpPr>
        <p:pic>
          <p:nvPicPr>
            <p:cNvPr id="12453" name="Picture 165" descr="DSCN0145"/>
            <p:cNvPicPr>
              <a:picLocks noChangeAspect="1" noChangeArrowheads="1"/>
            </p:cNvPicPr>
            <p:nvPr/>
          </p:nvPicPr>
          <p:blipFill>
            <a:blip r:embed="rId3" cstate="print"/>
            <a:srcRect l="21417" t="13472" r="24960" b="21397"/>
            <a:stretch>
              <a:fillRect/>
            </a:stretch>
          </p:blipFill>
          <p:spPr bwMode="auto">
            <a:xfrm>
              <a:off x="4292" y="550"/>
              <a:ext cx="681" cy="1315"/>
            </a:xfrm>
            <a:prstGeom prst="rect">
              <a:avLst/>
            </a:prstGeom>
            <a:noFill/>
            <a:ln w="9525" algn="ctr">
              <a:noFill/>
              <a:miter lim="800000"/>
              <a:headEnd/>
              <a:tailEnd/>
            </a:ln>
            <a:effectLst/>
          </p:spPr>
        </p:pic>
        <p:sp>
          <p:nvSpPr>
            <p:cNvPr id="12454" name="Line 166"/>
            <p:cNvSpPr>
              <a:spLocks noChangeShapeType="1"/>
            </p:cNvSpPr>
            <p:nvPr/>
          </p:nvSpPr>
          <p:spPr bwMode="auto">
            <a:xfrm>
              <a:off x="4105" y="812"/>
              <a:ext cx="317" cy="102"/>
            </a:xfrm>
            <a:prstGeom prst="line">
              <a:avLst/>
            </a:prstGeom>
            <a:noFill/>
            <a:ln w="12700">
              <a:solidFill>
                <a:schemeClr val="tx1"/>
              </a:solidFill>
              <a:round/>
              <a:headEnd/>
              <a:tailEnd/>
            </a:ln>
            <a:effectLst/>
          </p:spPr>
          <p:txBody>
            <a:bodyPr/>
            <a:lstStyle/>
            <a:p>
              <a:endParaRPr lang="en-US"/>
            </a:p>
          </p:txBody>
        </p:sp>
        <p:sp>
          <p:nvSpPr>
            <p:cNvPr id="12455" name="Line 167"/>
            <p:cNvSpPr>
              <a:spLocks noChangeShapeType="1"/>
            </p:cNvSpPr>
            <p:nvPr/>
          </p:nvSpPr>
          <p:spPr bwMode="auto">
            <a:xfrm flipV="1">
              <a:off x="4105" y="1035"/>
              <a:ext cx="317" cy="263"/>
            </a:xfrm>
            <a:prstGeom prst="line">
              <a:avLst/>
            </a:prstGeom>
            <a:noFill/>
            <a:ln w="12700">
              <a:solidFill>
                <a:schemeClr val="tx1"/>
              </a:solidFill>
              <a:round/>
              <a:headEnd/>
              <a:tailEnd/>
            </a:ln>
            <a:effectLst/>
          </p:spPr>
          <p:txBody>
            <a:bodyPr/>
            <a:lstStyle/>
            <a:p>
              <a:endParaRPr lang="en-US"/>
            </a:p>
          </p:txBody>
        </p:sp>
        <p:sp>
          <p:nvSpPr>
            <p:cNvPr id="12456" name="Line 168"/>
            <p:cNvSpPr>
              <a:spLocks noChangeShapeType="1"/>
            </p:cNvSpPr>
            <p:nvPr/>
          </p:nvSpPr>
          <p:spPr bwMode="auto">
            <a:xfrm flipV="1">
              <a:off x="4105" y="1208"/>
              <a:ext cx="317" cy="347"/>
            </a:xfrm>
            <a:prstGeom prst="line">
              <a:avLst/>
            </a:prstGeom>
            <a:noFill/>
            <a:ln w="12700">
              <a:solidFill>
                <a:schemeClr val="tx1"/>
              </a:solidFill>
              <a:round/>
              <a:headEnd/>
              <a:tailEnd/>
            </a:ln>
            <a:effectLst/>
          </p:spPr>
          <p:txBody>
            <a:bodyPr/>
            <a:lstStyle/>
            <a:p>
              <a:endParaRPr lang="en-US"/>
            </a:p>
          </p:txBody>
        </p:sp>
        <p:sp>
          <p:nvSpPr>
            <p:cNvPr id="12457" name="Text Box 169"/>
            <p:cNvSpPr txBox="1">
              <a:spLocks noChangeArrowheads="1"/>
            </p:cNvSpPr>
            <p:nvPr/>
          </p:nvSpPr>
          <p:spPr bwMode="auto">
            <a:xfrm>
              <a:off x="4004" y="634"/>
              <a:ext cx="201" cy="212"/>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A</a:t>
              </a:r>
            </a:p>
          </p:txBody>
        </p:sp>
        <p:sp>
          <p:nvSpPr>
            <p:cNvPr id="12458" name="Text Box 170"/>
            <p:cNvSpPr txBox="1">
              <a:spLocks noChangeArrowheads="1"/>
            </p:cNvSpPr>
            <p:nvPr/>
          </p:nvSpPr>
          <p:spPr bwMode="auto">
            <a:xfrm>
              <a:off x="4004" y="1085"/>
              <a:ext cx="201" cy="212"/>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B</a:t>
              </a:r>
            </a:p>
          </p:txBody>
        </p:sp>
        <p:sp>
          <p:nvSpPr>
            <p:cNvPr id="12459" name="Text Box 171"/>
            <p:cNvSpPr txBox="1">
              <a:spLocks noChangeArrowheads="1"/>
            </p:cNvSpPr>
            <p:nvPr/>
          </p:nvSpPr>
          <p:spPr bwMode="auto">
            <a:xfrm>
              <a:off x="3997" y="1343"/>
              <a:ext cx="208" cy="212"/>
            </a:xfrm>
            <a:prstGeom prst="rect">
              <a:avLst/>
            </a:prstGeom>
            <a:noFill/>
            <a:ln w="12700">
              <a:noFill/>
              <a:miter lim="800000"/>
              <a:headEnd/>
              <a:tailEnd/>
            </a:ln>
            <a:effectLst/>
          </p:spPr>
          <p:txBody>
            <a:bodyPr wrap="none">
              <a:spAutoFit/>
            </a:bodyPr>
            <a:lstStyle/>
            <a:p>
              <a:r>
                <a:rPr lang="it-IT" sz="1600">
                  <a:solidFill>
                    <a:schemeClr val="accent2"/>
                  </a:solidFill>
                  <a:cs typeface="Arial" charset="0"/>
                </a:rPr>
                <a:t>C</a:t>
              </a:r>
            </a:p>
          </p:txBody>
        </p:sp>
      </p:grpSp>
      <p:sp>
        <p:nvSpPr>
          <p:cNvPr id="12460" name="Line 172"/>
          <p:cNvSpPr>
            <a:spLocks noChangeShapeType="1"/>
          </p:cNvSpPr>
          <p:nvPr/>
        </p:nvSpPr>
        <p:spPr bwMode="auto">
          <a:xfrm flipH="1">
            <a:off x="4716463" y="4349750"/>
            <a:ext cx="966787" cy="0"/>
          </a:xfrm>
          <a:prstGeom prst="line">
            <a:avLst/>
          </a:prstGeom>
          <a:noFill/>
          <a:ln w="12700">
            <a:solidFill>
              <a:schemeClr val="tx1"/>
            </a:solidFill>
            <a:round/>
            <a:headEnd/>
            <a:tailEnd/>
          </a:ln>
          <a:effectLst/>
        </p:spPr>
        <p:txBody>
          <a:bodyPr/>
          <a:lstStyle/>
          <a:p>
            <a:endParaRPr lang="en-US"/>
          </a:p>
        </p:txBody>
      </p:sp>
      <p:sp>
        <p:nvSpPr>
          <p:cNvPr id="12461" name="Line 173"/>
          <p:cNvSpPr>
            <a:spLocks noChangeShapeType="1"/>
          </p:cNvSpPr>
          <p:nvPr/>
        </p:nvSpPr>
        <p:spPr bwMode="auto">
          <a:xfrm flipH="1" flipV="1">
            <a:off x="4716463" y="1050925"/>
            <a:ext cx="1587" cy="2114550"/>
          </a:xfrm>
          <a:prstGeom prst="line">
            <a:avLst/>
          </a:prstGeom>
          <a:noFill/>
          <a:ln w="12700">
            <a:solidFill>
              <a:schemeClr val="tx1"/>
            </a:solidFill>
            <a:round/>
            <a:headEnd/>
            <a:tailEnd/>
          </a:ln>
          <a:effectLst/>
        </p:spPr>
        <p:txBody>
          <a:bodyPr/>
          <a:lstStyle/>
          <a:p>
            <a:endParaRPr lang="en-US"/>
          </a:p>
        </p:txBody>
      </p:sp>
      <p:sp>
        <p:nvSpPr>
          <p:cNvPr id="12462" name="Line 174"/>
          <p:cNvSpPr>
            <a:spLocks noChangeShapeType="1"/>
          </p:cNvSpPr>
          <p:nvPr/>
        </p:nvSpPr>
        <p:spPr bwMode="auto">
          <a:xfrm>
            <a:off x="5219700" y="1674813"/>
            <a:ext cx="0" cy="1490662"/>
          </a:xfrm>
          <a:prstGeom prst="line">
            <a:avLst/>
          </a:prstGeom>
          <a:noFill/>
          <a:ln w="12700">
            <a:solidFill>
              <a:schemeClr val="tx1"/>
            </a:solidFill>
            <a:round/>
            <a:headEnd/>
            <a:tailEnd/>
          </a:ln>
          <a:effectLst/>
        </p:spPr>
        <p:txBody>
          <a:bodyPr/>
          <a:lstStyle/>
          <a:p>
            <a:endParaRPr lang="en-US"/>
          </a:p>
        </p:txBody>
      </p:sp>
      <p:sp>
        <p:nvSpPr>
          <p:cNvPr id="12463" name="Line 175"/>
          <p:cNvSpPr>
            <a:spLocks noChangeShapeType="1"/>
          </p:cNvSpPr>
          <p:nvPr/>
        </p:nvSpPr>
        <p:spPr bwMode="auto">
          <a:xfrm>
            <a:off x="5364163" y="3860800"/>
            <a:ext cx="0" cy="1668463"/>
          </a:xfrm>
          <a:prstGeom prst="line">
            <a:avLst/>
          </a:prstGeom>
          <a:noFill/>
          <a:ln w="12700">
            <a:solidFill>
              <a:schemeClr val="tx1"/>
            </a:solidFill>
            <a:round/>
            <a:headEnd/>
            <a:tailEnd/>
          </a:ln>
          <a:effectLst/>
        </p:spPr>
        <p:txBody>
          <a:bodyPr/>
          <a:lstStyle/>
          <a:p>
            <a:endParaRPr lang="en-US"/>
          </a:p>
        </p:txBody>
      </p:sp>
      <p:sp>
        <p:nvSpPr>
          <p:cNvPr id="12464" name="Line 176"/>
          <p:cNvSpPr>
            <a:spLocks noChangeShapeType="1"/>
          </p:cNvSpPr>
          <p:nvPr/>
        </p:nvSpPr>
        <p:spPr bwMode="auto">
          <a:xfrm>
            <a:off x="5364163" y="5529263"/>
            <a:ext cx="309562" cy="0"/>
          </a:xfrm>
          <a:prstGeom prst="line">
            <a:avLst/>
          </a:prstGeom>
          <a:noFill/>
          <a:ln w="12700">
            <a:solidFill>
              <a:schemeClr val="tx1"/>
            </a:solidFill>
            <a:round/>
            <a:headEnd/>
            <a:tailEnd/>
          </a:ln>
          <a:effectLst/>
        </p:spPr>
        <p:txBody>
          <a:bodyPr/>
          <a:lstStyle/>
          <a:p>
            <a:endParaRPr lang="en-US"/>
          </a:p>
        </p:txBody>
      </p:sp>
      <p:sp>
        <p:nvSpPr>
          <p:cNvPr id="12465" name="Line 177"/>
          <p:cNvSpPr>
            <a:spLocks noChangeShapeType="1"/>
          </p:cNvSpPr>
          <p:nvPr/>
        </p:nvSpPr>
        <p:spPr bwMode="auto">
          <a:xfrm>
            <a:off x="5219700" y="4964113"/>
            <a:ext cx="466725" cy="0"/>
          </a:xfrm>
          <a:prstGeom prst="line">
            <a:avLst/>
          </a:prstGeom>
          <a:noFill/>
          <a:ln w="12700">
            <a:solidFill>
              <a:schemeClr val="tx1"/>
            </a:solidFill>
            <a:round/>
            <a:headEnd/>
            <a:tailEnd/>
          </a:ln>
          <a:effectLst/>
        </p:spPr>
        <p:txBody>
          <a:bodyPr/>
          <a:lstStyle/>
          <a:p>
            <a:endParaRPr lang="en-US"/>
          </a:p>
        </p:txBody>
      </p:sp>
      <p:grpSp>
        <p:nvGrpSpPr>
          <p:cNvPr id="12467" name="Group 179"/>
          <p:cNvGrpSpPr>
            <a:grpSpLocks/>
          </p:cNvGrpSpPr>
          <p:nvPr/>
        </p:nvGrpSpPr>
        <p:grpSpPr bwMode="auto">
          <a:xfrm>
            <a:off x="5441950" y="5521325"/>
            <a:ext cx="153988" cy="930275"/>
            <a:chOff x="2207" y="3483"/>
            <a:chExt cx="97" cy="586"/>
          </a:xfrm>
        </p:grpSpPr>
        <p:grpSp>
          <p:nvGrpSpPr>
            <p:cNvPr id="12468" name="Group 180"/>
            <p:cNvGrpSpPr>
              <a:grpSpLocks/>
            </p:cNvGrpSpPr>
            <p:nvPr/>
          </p:nvGrpSpPr>
          <p:grpSpPr bwMode="auto">
            <a:xfrm rot="-16200000">
              <a:off x="2112" y="3843"/>
              <a:ext cx="288" cy="96"/>
              <a:chOff x="672" y="2448"/>
              <a:chExt cx="288" cy="96"/>
            </a:xfrm>
          </p:grpSpPr>
          <p:sp>
            <p:nvSpPr>
              <p:cNvPr id="12469" name="Line 181"/>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70" name="Line 182"/>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71" name="Line 183"/>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72" name="Line 184"/>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73" name="Line 185"/>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74" name="Line 186"/>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475" name="Group 187"/>
            <p:cNvGrpSpPr>
              <a:grpSpLocks/>
            </p:cNvGrpSpPr>
            <p:nvPr/>
          </p:nvGrpSpPr>
          <p:grpSpPr bwMode="auto">
            <a:xfrm>
              <a:off x="2207" y="4021"/>
              <a:ext cx="96" cy="48"/>
              <a:chOff x="3072" y="1344"/>
              <a:chExt cx="96" cy="48"/>
            </a:xfrm>
          </p:grpSpPr>
          <p:sp>
            <p:nvSpPr>
              <p:cNvPr id="12476" name="Line 188"/>
              <p:cNvSpPr>
                <a:spLocks noChangeShapeType="1"/>
              </p:cNvSpPr>
              <p:nvPr/>
            </p:nvSpPr>
            <p:spPr bwMode="auto">
              <a:xfrm>
                <a:off x="3120" y="1344"/>
                <a:ext cx="0" cy="4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77" name="Line 189"/>
              <p:cNvSpPr>
                <a:spLocks noChangeShapeType="1"/>
              </p:cNvSpPr>
              <p:nvPr/>
            </p:nvSpPr>
            <p:spPr bwMode="auto">
              <a:xfrm>
                <a:off x="3072" y="1392"/>
                <a:ext cx="96" cy="0"/>
              </a:xfrm>
              <a:prstGeom prst="line">
                <a:avLst/>
              </a:prstGeom>
              <a:noFill/>
              <a:ln w="57150">
                <a:solidFill>
                  <a:schemeClr val="tx1"/>
                </a:solidFill>
                <a:round/>
                <a:headEnd type="none" w="sm" len="sm"/>
                <a:tailEnd type="none" w="sm" len="sm"/>
              </a:ln>
              <a:effectLst/>
            </p:spPr>
            <p:txBody>
              <a:bodyPr wrap="none" anchor="ctr"/>
              <a:lstStyle/>
              <a:p>
                <a:endParaRPr lang="en-US"/>
              </a:p>
            </p:txBody>
          </p:sp>
        </p:grpSp>
        <p:grpSp>
          <p:nvGrpSpPr>
            <p:cNvPr id="12478" name="Group 190"/>
            <p:cNvGrpSpPr>
              <a:grpSpLocks/>
            </p:cNvGrpSpPr>
            <p:nvPr/>
          </p:nvGrpSpPr>
          <p:grpSpPr bwMode="auto">
            <a:xfrm rot="-16200000">
              <a:off x="2112" y="3579"/>
              <a:ext cx="288" cy="96"/>
              <a:chOff x="672" y="2448"/>
              <a:chExt cx="288" cy="96"/>
            </a:xfrm>
          </p:grpSpPr>
          <p:sp>
            <p:nvSpPr>
              <p:cNvPr id="12479" name="Line 191"/>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80" name="Line 192"/>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81" name="Line 193"/>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82" name="Line 194"/>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83" name="Line 195"/>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84" name="Line 196"/>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nvGrpSpPr>
          <p:cNvPr id="12485" name="Group 197"/>
          <p:cNvGrpSpPr>
            <a:grpSpLocks/>
          </p:cNvGrpSpPr>
          <p:nvPr/>
        </p:nvGrpSpPr>
        <p:grpSpPr bwMode="auto">
          <a:xfrm>
            <a:off x="5141913" y="4943475"/>
            <a:ext cx="153987" cy="930275"/>
            <a:chOff x="1953" y="3311"/>
            <a:chExt cx="97" cy="586"/>
          </a:xfrm>
        </p:grpSpPr>
        <p:grpSp>
          <p:nvGrpSpPr>
            <p:cNvPr id="12486" name="Group 198"/>
            <p:cNvGrpSpPr>
              <a:grpSpLocks/>
            </p:cNvGrpSpPr>
            <p:nvPr/>
          </p:nvGrpSpPr>
          <p:grpSpPr bwMode="auto">
            <a:xfrm rot="-16200000">
              <a:off x="1858" y="3671"/>
              <a:ext cx="288" cy="96"/>
              <a:chOff x="672" y="2448"/>
              <a:chExt cx="288" cy="96"/>
            </a:xfrm>
          </p:grpSpPr>
          <p:sp>
            <p:nvSpPr>
              <p:cNvPr id="12487" name="Line 199"/>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88" name="Line 200"/>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89" name="Line 201"/>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90" name="Line 202"/>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91" name="Line 203"/>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92" name="Line 204"/>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493" name="Group 205"/>
            <p:cNvGrpSpPr>
              <a:grpSpLocks/>
            </p:cNvGrpSpPr>
            <p:nvPr/>
          </p:nvGrpSpPr>
          <p:grpSpPr bwMode="auto">
            <a:xfrm>
              <a:off x="1953" y="3849"/>
              <a:ext cx="96" cy="48"/>
              <a:chOff x="3072" y="1344"/>
              <a:chExt cx="96" cy="48"/>
            </a:xfrm>
          </p:grpSpPr>
          <p:sp>
            <p:nvSpPr>
              <p:cNvPr id="12494" name="Line 206"/>
              <p:cNvSpPr>
                <a:spLocks noChangeShapeType="1"/>
              </p:cNvSpPr>
              <p:nvPr/>
            </p:nvSpPr>
            <p:spPr bwMode="auto">
              <a:xfrm>
                <a:off x="3120" y="1344"/>
                <a:ext cx="0" cy="4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95" name="Line 207"/>
              <p:cNvSpPr>
                <a:spLocks noChangeShapeType="1"/>
              </p:cNvSpPr>
              <p:nvPr/>
            </p:nvSpPr>
            <p:spPr bwMode="auto">
              <a:xfrm>
                <a:off x="3072" y="1392"/>
                <a:ext cx="96" cy="0"/>
              </a:xfrm>
              <a:prstGeom prst="line">
                <a:avLst/>
              </a:prstGeom>
              <a:noFill/>
              <a:ln w="57150">
                <a:solidFill>
                  <a:schemeClr val="tx1"/>
                </a:solidFill>
                <a:round/>
                <a:headEnd type="none" w="sm" len="sm"/>
                <a:tailEnd type="none" w="sm" len="sm"/>
              </a:ln>
              <a:effectLst/>
            </p:spPr>
            <p:txBody>
              <a:bodyPr wrap="none" anchor="ctr"/>
              <a:lstStyle/>
              <a:p>
                <a:endParaRPr lang="en-US"/>
              </a:p>
            </p:txBody>
          </p:sp>
        </p:grpSp>
        <p:grpSp>
          <p:nvGrpSpPr>
            <p:cNvPr id="12496" name="Group 208"/>
            <p:cNvGrpSpPr>
              <a:grpSpLocks/>
            </p:cNvGrpSpPr>
            <p:nvPr/>
          </p:nvGrpSpPr>
          <p:grpSpPr bwMode="auto">
            <a:xfrm rot="-16200000">
              <a:off x="1858" y="3407"/>
              <a:ext cx="288" cy="96"/>
              <a:chOff x="672" y="2448"/>
              <a:chExt cx="288" cy="96"/>
            </a:xfrm>
          </p:grpSpPr>
          <p:sp>
            <p:nvSpPr>
              <p:cNvPr id="12497" name="Line 209"/>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98" name="Line 210"/>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499" name="Line 211"/>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00" name="Line 212"/>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01" name="Line 213"/>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02" name="Line 214"/>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nvGrpSpPr>
          <p:cNvPr id="12503" name="Group 215"/>
          <p:cNvGrpSpPr>
            <a:grpSpLocks/>
          </p:cNvGrpSpPr>
          <p:nvPr/>
        </p:nvGrpSpPr>
        <p:grpSpPr bwMode="auto">
          <a:xfrm rot="-16200000">
            <a:off x="4554538" y="4922838"/>
            <a:ext cx="457200" cy="152400"/>
            <a:chOff x="672" y="2448"/>
            <a:chExt cx="288" cy="96"/>
          </a:xfrm>
        </p:grpSpPr>
        <p:sp>
          <p:nvSpPr>
            <p:cNvPr id="12504" name="Line 216"/>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05" name="Line 217"/>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06" name="Line 218"/>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07" name="Line 219"/>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08" name="Line 220"/>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09" name="Line 221"/>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2510" name="Group 222"/>
          <p:cNvGrpSpPr>
            <a:grpSpLocks/>
          </p:cNvGrpSpPr>
          <p:nvPr/>
        </p:nvGrpSpPr>
        <p:grpSpPr bwMode="auto">
          <a:xfrm>
            <a:off x="4705350" y="5205413"/>
            <a:ext cx="152400" cy="76200"/>
            <a:chOff x="3072" y="1344"/>
            <a:chExt cx="96" cy="48"/>
          </a:xfrm>
        </p:grpSpPr>
        <p:sp>
          <p:nvSpPr>
            <p:cNvPr id="12511" name="Line 223"/>
            <p:cNvSpPr>
              <a:spLocks noChangeShapeType="1"/>
            </p:cNvSpPr>
            <p:nvPr/>
          </p:nvSpPr>
          <p:spPr bwMode="auto">
            <a:xfrm>
              <a:off x="3120" y="1344"/>
              <a:ext cx="0" cy="4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12" name="Line 224"/>
            <p:cNvSpPr>
              <a:spLocks noChangeShapeType="1"/>
            </p:cNvSpPr>
            <p:nvPr/>
          </p:nvSpPr>
          <p:spPr bwMode="auto">
            <a:xfrm>
              <a:off x="3072" y="1392"/>
              <a:ext cx="96" cy="0"/>
            </a:xfrm>
            <a:prstGeom prst="line">
              <a:avLst/>
            </a:prstGeom>
            <a:noFill/>
            <a:ln w="57150">
              <a:solidFill>
                <a:schemeClr val="tx1"/>
              </a:solidFill>
              <a:round/>
              <a:headEnd type="none" w="sm" len="sm"/>
              <a:tailEnd type="none" w="sm" len="sm"/>
            </a:ln>
            <a:effectLst/>
          </p:spPr>
          <p:txBody>
            <a:bodyPr wrap="none" anchor="ctr"/>
            <a:lstStyle/>
            <a:p>
              <a:endParaRPr lang="en-US"/>
            </a:p>
          </p:txBody>
        </p:sp>
      </p:grpSp>
      <p:grpSp>
        <p:nvGrpSpPr>
          <p:cNvPr id="12513" name="Group 225"/>
          <p:cNvGrpSpPr>
            <a:grpSpLocks/>
          </p:cNvGrpSpPr>
          <p:nvPr/>
        </p:nvGrpSpPr>
        <p:grpSpPr bwMode="auto">
          <a:xfrm rot="-16200000">
            <a:off x="4554538" y="4503738"/>
            <a:ext cx="457200" cy="152400"/>
            <a:chOff x="672" y="2448"/>
            <a:chExt cx="288" cy="96"/>
          </a:xfrm>
        </p:grpSpPr>
        <p:sp>
          <p:nvSpPr>
            <p:cNvPr id="12514" name="Line 226"/>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15" name="Line 227"/>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16" name="Line 228"/>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17" name="Line 229"/>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18" name="Line 230"/>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519" name="Line 231"/>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12520" name="Text Box 232"/>
          <p:cNvSpPr txBox="1">
            <a:spLocks noChangeArrowheads="1"/>
          </p:cNvSpPr>
          <p:nvPr/>
        </p:nvSpPr>
        <p:spPr bwMode="auto">
          <a:xfrm>
            <a:off x="4140200" y="4410075"/>
            <a:ext cx="557213" cy="304800"/>
          </a:xfrm>
          <a:prstGeom prst="rect">
            <a:avLst/>
          </a:prstGeom>
          <a:noFill/>
          <a:ln w="12700">
            <a:noFill/>
            <a:miter lim="800000"/>
            <a:headEnd/>
            <a:tailEnd/>
          </a:ln>
          <a:effectLst/>
        </p:spPr>
        <p:txBody>
          <a:bodyPr wrap="none">
            <a:spAutoFit/>
          </a:bodyPr>
          <a:lstStyle/>
          <a:p>
            <a:r>
              <a:rPr lang="it-IT" sz="1400" b="1">
                <a:solidFill>
                  <a:schemeClr val="accent2"/>
                </a:solidFill>
                <a:cs typeface="Arial" charset="0"/>
              </a:rPr>
              <a:t>5G</a:t>
            </a:r>
            <a:r>
              <a:rPr lang="it-IT" sz="1400" b="1">
                <a:solidFill>
                  <a:schemeClr val="accent2"/>
                </a:solidFill>
                <a:cs typeface="Arial" charset="0"/>
                <a:sym typeface="Symbol" pitchFamily="18" charset="2"/>
              </a:rPr>
              <a:t></a:t>
            </a:r>
          </a:p>
        </p:txBody>
      </p:sp>
      <p:sp>
        <p:nvSpPr>
          <p:cNvPr id="12521" name="Line 233"/>
          <p:cNvSpPr>
            <a:spLocks noChangeShapeType="1"/>
          </p:cNvSpPr>
          <p:nvPr/>
        </p:nvSpPr>
        <p:spPr bwMode="auto">
          <a:xfrm flipH="1">
            <a:off x="4265613" y="4791075"/>
            <a:ext cx="515937" cy="0"/>
          </a:xfrm>
          <a:prstGeom prst="line">
            <a:avLst/>
          </a:prstGeom>
          <a:noFill/>
          <a:ln w="12700">
            <a:solidFill>
              <a:schemeClr val="tx1"/>
            </a:solidFill>
            <a:round/>
            <a:headEnd/>
            <a:tailEnd/>
          </a:ln>
          <a:effectLst/>
        </p:spPr>
        <p:txBody>
          <a:bodyPr/>
          <a:lstStyle/>
          <a:p>
            <a:endParaRPr lang="en-US"/>
          </a:p>
        </p:txBody>
      </p:sp>
      <p:sp>
        <p:nvSpPr>
          <p:cNvPr id="12522" name="Line 234"/>
          <p:cNvSpPr>
            <a:spLocks noChangeShapeType="1"/>
          </p:cNvSpPr>
          <p:nvPr/>
        </p:nvSpPr>
        <p:spPr bwMode="auto">
          <a:xfrm flipH="1">
            <a:off x="4265613" y="5381625"/>
            <a:ext cx="952500" cy="0"/>
          </a:xfrm>
          <a:prstGeom prst="line">
            <a:avLst/>
          </a:prstGeom>
          <a:noFill/>
          <a:ln w="12700">
            <a:solidFill>
              <a:schemeClr val="tx1"/>
            </a:solidFill>
            <a:round/>
            <a:headEnd/>
            <a:tailEnd/>
          </a:ln>
          <a:effectLst/>
        </p:spPr>
        <p:txBody>
          <a:bodyPr/>
          <a:lstStyle/>
          <a:p>
            <a:endParaRPr lang="en-US"/>
          </a:p>
        </p:txBody>
      </p:sp>
      <p:sp>
        <p:nvSpPr>
          <p:cNvPr id="12523" name="Line 235"/>
          <p:cNvSpPr>
            <a:spLocks noChangeShapeType="1"/>
          </p:cNvSpPr>
          <p:nvPr/>
        </p:nvSpPr>
        <p:spPr bwMode="auto">
          <a:xfrm flipH="1">
            <a:off x="4265613" y="5940425"/>
            <a:ext cx="1252537" cy="0"/>
          </a:xfrm>
          <a:prstGeom prst="line">
            <a:avLst/>
          </a:prstGeom>
          <a:noFill/>
          <a:ln w="12700">
            <a:solidFill>
              <a:schemeClr val="tx1"/>
            </a:solidFill>
            <a:round/>
            <a:headEnd/>
            <a:tailEnd/>
          </a:ln>
          <a:effectLst/>
        </p:spPr>
        <p:txBody>
          <a:bodyPr/>
          <a:lstStyle/>
          <a:p>
            <a:endParaRPr lang="en-US"/>
          </a:p>
        </p:txBody>
      </p:sp>
      <p:sp>
        <p:nvSpPr>
          <p:cNvPr id="12525" name="Line 237"/>
          <p:cNvSpPr>
            <a:spLocks noChangeShapeType="1"/>
          </p:cNvSpPr>
          <p:nvPr/>
        </p:nvSpPr>
        <p:spPr bwMode="auto">
          <a:xfrm>
            <a:off x="5310188" y="3213100"/>
            <a:ext cx="0" cy="576263"/>
          </a:xfrm>
          <a:prstGeom prst="line">
            <a:avLst/>
          </a:prstGeom>
          <a:noFill/>
          <a:ln w="19050">
            <a:solidFill>
              <a:srgbClr val="0000FF"/>
            </a:solidFill>
            <a:prstDash val="dash"/>
            <a:round/>
            <a:headEnd/>
            <a:tailEnd/>
          </a:ln>
          <a:effectLst/>
        </p:spPr>
        <p:txBody>
          <a:bodyPr/>
          <a:lstStyle/>
          <a:p>
            <a:endParaRPr lang="en-US"/>
          </a:p>
        </p:txBody>
      </p:sp>
      <p:sp>
        <p:nvSpPr>
          <p:cNvPr id="12526" name="Line 238"/>
          <p:cNvSpPr>
            <a:spLocks noChangeShapeType="1"/>
          </p:cNvSpPr>
          <p:nvPr/>
        </p:nvSpPr>
        <p:spPr bwMode="auto">
          <a:xfrm>
            <a:off x="6750050" y="3213100"/>
            <a:ext cx="0" cy="576263"/>
          </a:xfrm>
          <a:prstGeom prst="line">
            <a:avLst/>
          </a:prstGeom>
          <a:noFill/>
          <a:ln w="19050">
            <a:solidFill>
              <a:srgbClr val="0000FF"/>
            </a:solidFill>
            <a:prstDash val="dash"/>
            <a:round/>
            <a:headEnd/>
            <a:tailEnd/>
          </a:ln>
          <a:effectLst/>
        </p:spPr>
        <p:txBody>
          <a:bodyPr/>
          <a:lstStyle/>
          <a:p>
            <a:endParaRPr lang="en-US"/>
          </a:p>
        </p:txBody>
      </p:sp>
      <p:sp>
        <p:nvSpPr>
          <p:cNvPr id="12527" name="Line 239"/>
          <p:cNvSpPr>
            <a:spLocks noChangeShapeType="1"/>
          </p:cNvSpPr>
          <p:nvPr/>
        </p:nvSpPr>
        <p:spPr bwMode="auto">
          <a:xfrm>
            <a:off x="4545013" y="3213100"/>
            <a:ext cx="0" cy="576263"/>
          </a:xfrm>
          <a:prstGeom prst="line">
            <a:avLst/>
          </a:prstGeom>
          <a:noFill/>
          <a:ln w="19050">
            <a:solidFill>
              <a:srgbClr val="0000FF"/>
            </a:solidFill>
            <a:prstDash val="dash"/>
            <a:round/>
            <a:headEnd/>
            <a:tailEnd/>
          </a:ln>
          <a:effectLst/>
        </p:spPr>
        <p:txBody>
          <a:bodyPr/>
          <a:lstStyle/>
          <a:p>
            <a:endParaRPr lang="en-US"/>
          </a:p>
        </p:txBody>
      </p:sp>
      <p:sp>
        <p:nvSpPr>
          <p:cNvPr id="12532" name="Line 244"/>
          <p:cNvSpPr>
            <a:spLocks noChangeShapeType="1"/>
          </p:cNvSpPr>
          <p:nvPr/>
        </p:nvSpPr>
        <p:spPr bwMode="auto">
          <a:xfrm>
            <a:off x="8369300" y="3068638"/>
            <a:ext cx="0" cy="576262"/>
          </a:xfrm>
          <a:prstGeom prst="line">
            <a:avLst/>
          </a:prstGeom>
          <a:noFill/>
          <a:ln w="19050">
            <a:solidFill>
              <a:srgbClr val="0000FF"/>
            </a:solidFill>
            <a:prstDash val="dash"/>
            <a:round/>
            <a:headEnd/>
            <a:tailEnd/>
          </a:ln>
          <a:effectLst/>
        </p:spPr>
        <p:txBody>
          <a:bodyPr/>
          <a:lstStyle/>
          <a:p>
            <a:endParaRPr lang="en-US"/>
          </a:p>
        </p:txBody>
      </p:sp>
      <p:sp>
        <p:nvSpPr>
          <p:cNvPr id="12533" name="Line 245"/>
          <p:cNvSpPr>
            <a:spLocks noChangeShapeType="1"/>
          </p:cNvSpPr>
          <p:nvPr/>
        </p:nvSpPr>
        <p:spPr bwMode="auto">
          <a:xfrm>
            <a:off x="9090025" y="3068638"/>
            <a:ext cx="0" cy="576262"/>
          </a:xfrm>
          <a:prstGeom prst="line">
            <a:avLst/>
          </a:prstGeom>
          <a:noFill/>
          <a:ln w="19050">
            <a:solidFill>
              <a:srgbClr val="0000FF"/>
            </a:solidFill>
            <a:prstDash val="dash"/>
            <a:round/>
            <a:headEnd/>
            <a:tailEnd/>
          </a:ln>
          <a:effectLst/>
        </p:spPr>
        <p:txBody>
          <a:bodyPr/>
          <a:lstStyle/>
          <a:p>
            <a:endParaRPr lang="en-US"/>
          </a:p>
        </p:txBody>
      </p:sp>
      <p:sp>
        <p:nvSpPr>
          <p:cNvPr id="12534" name="Line 246"/>
          <p:cNvSpPr>
            <a:spLocks noChangeShapeType="1"/>
          </p:cNvSpPr>
          <p:nvPr/>
        </p:nvSpPr>
        <p:spPr bwMode="auto">
          <a:xfrm>
            <a:off x="7577138" y="3068638"/>
            <a:ext cx="0" cy="576262"/>
          </a:xfrm>
          <a:prstGeom prst="line">
            <a:avLst/>
          </a:prstGeom>
          <a:noFill/>
          <a:ln w="19050">
            <a:solidFill>
              <a:srgbClr val="0000FF"/>
            </a:solidFill>
            <a:prstDash val="dash"/>
            <a:round/>
            <a:headEnd/>
            <a:tailEnd/>
          </a:ln>
          <a:effectLst/>
        </p:spPr>
        <p:txBody>
          <a:bodyPr/>
          <a:lstStyle/>
          <a:p>
            <a:endParaRPr lang="en-US"/>
          </a:p>
        </p:txBody>
      </p:sp>
      <p:sp>
        <p:nvSpPr>
          <p:cNvPr id="12535" name="AutoShape 247"/>
          <p:cNvSpPr>
            <a:spLocks/>
          </p:cNvSpPr>
          <p:nvPr/>
        </p:nvSpPr>
        <p:spPr bwMode="auto">
          <a:xfrm rot="-5400000">
            <a:off x="8235950" y="4733925"/>
            <a:ext cx="404813" cy="3014663"/>
          </a:xfrm>
          <a:prstGeom prst="leftBrace">
            <a:avLst>
              <a:gd name="adj1" fmla="val 73712"/>
              <a:gd name="adj2" fmla="val 50287"/>
            </a:avLst>
          </a:prstGeom>
          <a:noFill/>
          <a:ln w="25400">
            <a:solidFill>
              <a:srgbClr val="99CC00"/>
            </a:solidFill>
            <a:round/>
            <a:headEnd/>
            <a:tailEnd/>
          </a:ln>
          <a:effectLst/>
        </p:spPr>
        <p:txBody>
          <a:bodyPr wrap="none" anchor="ctr"/>
          <a:lstStyle/>
          <a:p>
            <a:endParaRPr lang="en-US"/>
          </a:p>
        </p:txBody>
      </p:sp>
      <p:sp>
        <p:nvSpPr>
          <p:cNvPr id="12536" name="Text Box 248"/>
          <p:cNvSpPr txBox="1">
            <a:spLocks noChangeArrowheads="1"/>
          </p:cNvSpPr>
          <p:nvPr/>
        </p:nvSpPr>
        <p:spPr bwMode="auto">
          <a:xfrm>
            <a:off x="6884988" y="6308725"/>
            <a:ext cx="3117850" cy="366713"/>
          </a:xfrm>
          <a:prstGeom prst="rect">
            <a:avLst/>
          </a:prstGeom>
          <a:noFill/>
          <a:ln w="9525">
            <a:noFill/>
            <a:miter lim="800000"/>
            <a:headEnd/>
            <a:tailEnd/>
          </a:ln>
          <a:effectLst/>
        </p:spPr>
        <p:txBody>
          <a:bodyPr wrap="none">
            <a:spAutoFit/>
          </a:bodyPr>
          <a:lstStyle/>
          <a:p>
            <a:r>
              <a:rPr lang="en-US">
                <a:solidFill>
                  <a:schemeClr val="accent2"/>
                </a:solidFill>
              </a:rPr>
              <a:t>One half-column of the RICH</a:t>
            </a:r>
          </a:p>
        </p:txBody>
      </p:sp>
      <p:sp>
        <p:nvSpPr>
          <p:cNvPr id="12538" name="Text Box 250"/>
          <p:cNvSpPr txBox="1">
            <a:spLocks noChangeArrowheads="1"/>
          </p:cNvSpPr>
          <p:nvPr/>
        </p:nvSpPr>
        <p:spPr bwMode="auto">
          <a:xfrm>
            <a:off x="5945188" y="2836863"/>
            <a:ext cx="895350" cy="366712"/>
          </a:xfrm>
          <a:prstGeom prst="rect">
            <a:avLst/>
          </a:prstGeom>
          <a:noFill/>
          <a:ln w="9525">
            <a:noFill/>
            <a:miter lim="800000"/>
            <a:headEnd/>
            <a:tailEnd/>
          </a:ln>
          <a:effectLst/>
        </p:spPr>
        <p:txBody>
          <a:bodyPr wrap="none">
            <a:spAutoFit/>
          </a:bodyPr>
          <a:lstStyle/>
          <a:p>
            <a:r>
              <a:rPr lang="en-US">
                <a:solidFill>
                  <a:srgbClr val="FF0000"/>
                </a:solidFill>
              </a:rPr>
              <a:t>Splitter</a:t>
            </a:r>
          </a:p>
        </p:txBody>
      </p:sp>
      <p:sp>
        <p:nvSpPr>
          <p:cNvPr id="12539" name="Text Box 251"/>
          <p:cNvSpPr txBox="1">
            <a:spLocks noChangeArrowheads="1"/>
          </p:cNvSpPr>
          <p:nvPr/>
        </p:nvSpPr>
        <p:spPr bwMode="auto">
          <a:xfrm>
            <a:off x="5580063" y="6129338"/>
            <a:ext cx="1250950" cy="366712"/>
          </a:xfrm>
          <a:prstGeom prst="rect">
            <a:avLst/>
          </a:prstGeom>
          <a:noFill/>
          <a:ln w="9525">
            <a:noFill/>
            <a:miter lim="800000"/>
            <a:headEnd/>
            <a:tailEnd/>
          </a:ln>
          <a:effectLst/>
        </p:spPr>
        <p:txBody>
          <a:bodyPr wrap="none">
            <a:spAutoFit/>
          </a:bodyPr>
          <a:lstStyle/>
          <a:p>
            <a:r>
              <a:rPr lang="en-US">
                <a:solidFill>
                  <a:srgbClr val="993366"/>
                </a:solidFill>
              </a:rPr>
              <a:t>Monitoring</a:t>
            </a:r>
          </a:p>
        </p:txBody>
      </p:sp>
      <p:sp>
        <p:nvSpPr>
          <p:cNvPr id="12540" name="Text Box 252"/>
          <p:cNvSpPr txBox="1">
            <a:spLocks noChangeArrowheads="1"/>
          </p:cNvSpPr>
          <p:nvPr/>
        </p:nvSpPr>
        <p:spPr bwMode="auto">
          <a:xfrm>
            <a:off x="5354638" y="3429000"/>
            <a:ext cx="1454150" cy="366713"/>
          </a:xfrm>
          <a:prstGeom prst="rect">
            <a:avLst/>
          </a:prstGeom>
          <a:noFill/>
          <a:ln w="9525">
            <a:noFill/>
            <a:miter lim="800000"/>
            <a:headEnd/>
            <a:tailEnd/>
          </a:ln>
          <a:effectLst/>
        </p:spPr>
        <p:txBody>
          <a:bodyPr wrap="none">
            <a:spAutoFit/>
          </a:bodyPr>
          <a:lstStyle/>
          <a:p>
            <a:r>
              <a:rPr lang="it-IT">
                <a:solidFill>
                  <a:srgbClr val="669900"/>
                </a:solidFill>
              </a:rPr>
              <a:t>Intermediate</a:t>
            </a:r>
          </a:p>
        </p:txBody>
      </p:sp>
      <p:sp>
        <p:nvSpPr>
          <p:cNvPr id="12541" name="Text Box 253"/>
          <p:cNvSpPr txBox="1">
            <a:spLocks noChangeArrowheads="1"/>
          </p:cNvSpPr>
          <p:nvPr/>
        </p:nvSpPr>
        <p:spPr bwMode="auto">
          <a:xfrm>
            <a:off x="134938" y="414338"/>
            <a:ext cx="3465512" cy="1385887"/>
          </a:xfrm>
          <a:prstGeom prst="rect">
            <a:avLst/>
          </a:prstGeom>
          <a:noFill/>
          <a:ln w="12700">
            <a:noFill/>
            <a:miter lim="800000"/>
            <a:headEnd/>
            <a:tailEnd/>
          </a:ln>
          <a:effectLst/>
        </p:spPr>
        <p:txBody>
          <a:bodyPr>
            <a:spAutoFit/>
          </a:bodyPr>
          <a:lstStyle/>
          <a:p>
            <a:pPr>
              <a:spcBef>
                <a:spcPct val="50000"/>
              </a:spcBef>
            </a:pPr>
            <a:r>
              <a:rPr lang="en-US" sz="1700">
                <a:solidFill>
                  <a:schemeClr val="accent2"/>
                </a:solidFill>
                <a:cs typeface="Arial" charset="0"/>
              </a:rPr>
              <a:t>Every column is divided in to 2 half-columns for its HV distribution. A set of boards manages the HV. Every board serves a pair of HPDs.</a:t>
            </a:r>
          </a:p>
        </p:txBody>
      </p:sp>
      <p:sp>
        <p:nvSpPr>
          <p:cNvPr id="12543" name="Line 255"/>
          <p:cNvSpPr>
            <a:spLocks noChangeShapeType="1"/>
          </p:cNvSpPr>
          <p:nvPr/>
        </p:nvSpPr>
        <p:spPr bwMode="auto">
          <a:xfrm>
            <a:off x="4718050" y="3165475"/>
            <a:ext cx="0" cy="668338"/>
          </a:xfrm>
          <a:prstGeom prst="line">
            <a:avLst/>
          </a:prstGeom>
          <a:noFill/>
          <a:ln w="12700">
            <a:solidFill>
              <a:schemeClr val="tx1"/>
            </a:solidFill>
            <a:prstDash val="dash"/>
            <a:round/>
            <a:headEnd/>
            <a:tailEnd/>
          </a:ln>
          <a:effectLst/>
        </p:spPr>
        <p:txBody>
          <a:bodyPr/>
          <a:lstStyle/>
          <a:p>
            <a:endParaRPr lang="en-US"/>
          </a:p>
        </p:txBody>
      </p:sp>
      <p:sp>
        <p:nvSpPr>
          <p:cNvPr id="12544" name="Line 256"/>
          <p:cNvSpPr>
            <a:spLocks noChangeShapeType="1"/>
          </p:cNvSpPr>
          <p:nvPr/>
        </p:nvSpPr>
        <p:spPr bwMode="auto">
          <a:xfrm flipV="1">
            <a:off x="4718050" y="3833813"/>
            <a:ext cx="0" cy="517525"/>
          </a:xfrm>
          <a:prstGeom prst="line">
            <a:avLst/>
          </a:prstGeom>
          <a:noFill/>
          <a:ln w="12700">
            <a:solidFill>
              <a:schemeClr val="tx1"/>
            </a:solidFill>
            <a:round/>
            <a:headEnd/>
            <a:tailEnd/>
          </a:ln>
          <a:effectLst/>
        </p:spPr>
        <p:txBody>
          <a:bodyPr/>
          <a:lstStyle/>
          <a:p>
            <a:endParaRPr lang="en-US"/>
          </a:p>
        </p:txBody>
      </p:sp>
      <p:sp>
        <p:nvSpPr>
          <p:cNvPr id="12545" name="Line 257"/>
          <p:cNvSpPr>
            <a:spLocks noChangeShapeType="1"/>
          </p:cNvSpPr>
          <p:nvPr/>
        </p:nvSpPr>
        <p:spPr bwMode="auto">
          <a:xfrm>
            <a:off x="5219700" y="3173413"/>
            <a:ext cx="0" cy="668337"/>
          </a:xfrm>
          <a:prstGeom prst="line">
            <a:avLst/>
          </a:prstGeom>
          <a:noFill/>
          <a:ln w="12700">
            <a:solidFill>
              <a:schemeClr val="tx1"/>
            </a:solidFill>
            <a:prstDash val="dash"/>
            <a:round/>
            <a:headEnd/>
            <a:tailEnd/>
          </a:ln>
          <a:effectLst/>
        </p:spPr>
        <p:txBody>
          <a:bodyPr/>
          <a:lstStyle/>
          <a:p>
            <a:endParaRPr lang="en-US"/>
          </a:p>
        </p:txBody>
      </p:sp>
      <p:sp>
        <p:nvSpPr>
          <p:cNvPr id="12546" name="Line 258"/>
          <p:cNvSpPr>
            <a:spLocks noChangeShapeType="1"/>
          </p:cNvSpPr>
          <p:nvPr/>
        </p:nvSpPr>
        <p:spPr bwMode="auto">
          <a:xfrm>
            <a:off x="5219700" y="3841750"/>
            <a:ext cx="0" cy="1122363"/>
          </a:xfrm>
          <a:prstGeom prst="line">
            <a:avLst/>
          </a:prstGeom>
          <a:noFill/>
          <a:ln w="12700">
            <a:solidFill>
              <a:schemeClr val="tx1"/>
            </a:solidFill>
            <a:round/>
            <a:headEnd/>
            <a:tailEnd/>
          </a:ln>
          <a:effectLst/>
        </p:spPr>
        <p:txBody>
          <a:bodyPr/>
          <a:lstStyle/>
          <a:p>
            <a:endParaRPr lang="en-US"/>
          </a:p>
        </p:txBody>
      </p:sp>
      <p:sp>
        <p:nvSpPr>
          <p:cNvPr id="12547" name="Line 259"/>
          <p:cNvSpPr>
            <a:spLocks noChangeShapeType="1"/>
          </p:cNvSpPr>
          <p:nvPr/>
        </p:nvSpPr>
        <p:spPr bwMode="auto">
          <a:xfrm>
            <a:off x="5364163" y="3173413"/>
            <a:ext cx="0" cy="668337"/>
          </a:xfrm>
          <a:prstGeom prst="line">
            <a:avLst/>
          </a:prstGeom>
          <a:noFill/>
          <a:ln w="12700">
            <a:solidFill>
              <a:schemeClr val="tx1"/>
            </a:solidFill>
            <a:prstDash val="dash"/>
            <a:round/>
            <a:headEnd/>
            <a:tailEnd/>
          </a:ln>
          <a:effectLst/>
        </p:spPr>
        <p:txBody>
          <a:bodyPr/>
          <a:lstStyle/>
          <a:p>
            <a:endParaRPr lang="en-US"/>
          </a:p>
        </p:txBody>
      </p:sp>
      <p:sp>
        <p:nvSpPr>
          <p:cNvPr id="12548" name="Line 260"/>
          <p:cNvSpPr>
            <a:spLocks noChangeShapeType="1"/>
          </p:cNvSpPr>
          <p:nvPr/>
        </p:nvSpPr>
        <p:spPr bwMode="auto">
          <a:xfrm flipV="1">
            <a:off x="5364163" y="2252663"/>
            <a:ext cx="0" cy="920750"/>
          </a:xfrm>
          <a:prstGeom prst="line">
            <a:avLst/>
          </a:prstGeom>
          <a:noFill/>
          <a:ln w="127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a:t>The electrical details of the Monitoring Board</a:t>
            </a:r>
          </a:p>
        </p:txBody>
      </p:sp>
      <p:pic>
        <p:nvPicPr>
          <p:cNvPr id="15365" name="Picture 5" descr="HV2"/>
          <p:cNvPicPr>
            <a:picLocks noChangeAspect="1" noChangeArrowheads="1"/>
          </p:cNvPicPr>
          <p:nvPr/>
        </p:nvPicPr>
        <p:blipFill>
          <a:blip r:embed="rId3" cstate="print"/>
          <a:srcRect/>
          <a:stretch>
            <a:fillRect/>
          </a:stretch>
        </p:blipFill>
        <p:spPr bwMode="auto">
          <a:xfrm>
            <a:off x="2051050" y="1277938"/>
            <a:ext cx="7092950" cy="3276600"/>
          </a:xfrm>
          <a:prstGeom prst="rect">
            <a:avLst/>
          </a:prstGeom>
          <a:noFill/>
        </p:spPr>
      </p:pic>
      <p:sp>
        <p:nvSpPr>
          <p:cNvPr id="15366" name="Oval 6"/>
          <p:cNvSpPr>
            <a:spLocks noChangeArrowheads="1"/>
          </p:cNvSpPr>
          <p:nvPr/>
        </p:nvSpPr>
        <p:spPr bwMode="auto">
          <a:xfrm>
            <a:off x="4660900" y="1466850"/>
            <a:ext cx="649288" cy="1871663"/>
          </a:xfrm>
          <a:prstGeom prst="ellipse">
            <a:avLst/>
          </a:prstGeom>
          <a:noFill/>
          <a:ln w="28575">
            <a:solidFill>
              <a:srgbClr val="FF00FF"/>
            </a:solidFill>
            <a:round/>
            <a:headEnd/>
            <a:tailEnd/>
          </a:ln>
          <a:effectLst/>
        </p:spPr>
        <p:txBody>
          <a:bodyPr wrap="none" anchor="ctr"/>
          <a:lstStyle/>
          <a:p>
            <a:endParaRPr lang="en-US"/>
          </a:p>
        </p:txBody>
      </p:sp>
      <p:sp>
        <p:nvSpPr>
          <p:cNvPr id="15367" name="Text Box 7"/>
          <p:cNvSpPr txBox="1">
            <a:spLocks noChangeArrowheads="1"/>
          </p:cNvSpPr>
          <p:nvPr/>
        </p:nvSpPr>
        <p:spPr bwMode="auto">
          <a:xfrm>
            <a:off x="134938" y="5094288"/>
            <a:ext cx="2249487" cy="1541462"/>
          </a:xfrm>
          <a:prstGeom prst="rect">
            <a:avLst/>
          </a:prstGeom>
          <a:noFill/>
          <a:ln w="9525">
            <a:noFill/>
            <a:miter lim="800000"/>
            <a:headEnd/>
            <a:tailEnd/>
          </a:ln>
          <a:effectLst/>
        </p:spPr>
        <p:txBody>
          <a:bodyPr>
            <a:spAutoFit/>
          </a:bodyPr>
          <a:lstStyle/>
          <a:p>
            <a:pPr algn="ctr">
              <a:spcBef>
                <a:spcPct val="50000"/>
              </a:spcBef>
            </a:pPr>
            <a:r>
              <a:rPr lang="en-US" sz="2000">
                <a:solidFill>
                  <a:schemeClr val="accent2"/>
                </a:solidFill>
                <a:cs typeface="Arial" charset="0"/>
              </a:rPr>
              <a:t>Monitoring lines</a:t>
            </a:r>
          </a:p>
          <a:p>
            <a:pPr algn="ctr">
              <a:spcBef>
                <a:spcPct val="50000"/>
              </a:spcBef>
            </a:pPr>
            <a:r>
              <a:rPr lang="en-US" sz="2000" b="1">
                <a:solidFill>
                  <a:schemeClr val="accent2"/>
                </a:solidFill>
                <a:cs typeface="Arial" charset="0"/>
              </a:rPr>
              <a:t>To ELMB</a:t>
            </a:r>
          </a:p>
          <a:p>
            <a:pPr algn="ctr">
              <a:spcBef>
                <a:spcPct val="50000"/>
              </a:spcBef>
            </a:pPr>
            <a:r>
              <a:rPr lang="en-US" b="1">
                <a:solidFill>
                  <a:schemeClr val="accent2"/>
                </a:solidFill>
                <a:cs typeface="Arial" charset="0"/>
              </a:rPr>
              <a:t>(</a:t>
            </a:r>
            <a:r>
              <a:rPr lang="en-US" b="1">
                <a:solidFill>
                  <a:schemeClr val="accent2"/>
                </a:solidFill>
              </a:rPr>
              <a:t>E</a:t>
            </a:r>
            <a:r>
              <a:rPr lang="en-US" b="1"/>
              <a:t>mbedded </a:t>
            </a:r>
            <a:r>
              <a:rPr lang="en-US" b="1">
                <a:solidFill>
                  <a:schemeClr val="accent2"/>
                </a:solidFill>
              </a:rPr>
              <a:t>L</a:t>
            </a:r>
            <a:r>
              <a:rPr lang="en-US" b="1"/>
              <a:t>ocal</a:t>
            </a:r>
            <a:br>
              <a:rPr lang="en-US" b="1"/>
            </a:br>
            <a:r>
              <a:rPr lang="en-US" b="1"/>
              <a:t> </a:t>
            </a:r>
            <a:r>
              <a:rPr lang="en-US" b="1">
                <a:solidFill>
                  <a:schemeClr val="accent2"/>
                </a:solidFill>
              </a:rPr>
              <a:t>M</a:t>
            </a:r>
            <a:r>
              <a:rPr lang="en-US" b="1"/>
              <a:t>onitor </a:t>
            </a:r>
            <a:r>
              <a:rPr lang="en-US" b="1">
                <a:solidFill>
                  <a:schemeClr val="accent2"/>
                </a:solidFill>
              </a:rPr>
              <a:t>B</a:t>
            </a:r>
            <a:r>
              <a:rPr lang="en-US" b="1"/>
              <a:t>oard</a:t>
            </a:r>
            <a:r>
              <a:rPr lang="en-US"/>
              <a:t> </a:t>
            </a:r>
            <a:r>
              <a:rPr lang="en-US" b="1">
                <a:solidFill>
                  <a:schemeClr val="accent2"/>
                </a:solidFill>
                <a:cs typeface="Arial" charset="0"/>
              </a:rPr>
              <a:t>)</a:t>
            </a:r>
          </a:p>
        </p:txBody>
      </p:sp>
      <p:sp>
        <p:nvSpPr>
          <p:cNvPr id="15369" name="Text Box 9"/>
          <p:cNvSpPr txBox="1">
            <a:spLocks noChangeArrowheads="1"/>
          </p:cNvSpPr>
          <p:nvPr/>
        </p:nvSpPr>
        <p:spPr bwMode="auto">
          <a:xfrm>
            <a:off x="250825" y="1716088"/>
            <a:ext cx="1944688" cy="641350"/>
          </a:xfrm>
          <a:prstGeom prst="rect">
            <a:avLst/>
          </a:prstGeom>
          <a:noFill/>
          <a:ln w="9525" algn="ctr">
            <a:noFill/>
            <a:miter lim="800000"/>
            <a:headEnd/>
            <a:tailEnd/>
          </a:ln>
          <a:effectLst/>
        </p:spPr>
        <p:txBody>
          <a:bodyPr>
            <a:spAutoFit/>
          </a:bodyPr>
          <a:lstStyle/>
          <a:p>
            <a:pPr algn="ctr">
              <a:spcBef>
                <a:spcPct val="50000"/>
              </a:spcBef>
              <a:buClr>
                <a:srgbClr val="FF0066"/>
              </a:buClr>
              <a:buFontTx/>
              <a:buChar char="•"/>
            </a:pPr>
            <a:r>
              <a:rPr lang="en-US">
                <a:solidFill>
                  <a:schemeClr val="tx1"/>
                </a:solidFill>
                <a:cs typeface="Arial" charset="0"/>
              </a:rPr>
              <a:t> </a:t>
            </a:r>
            <a:r>
              <a:rPr lang="en-US" u="sng">
                <a:solidFill>
                  <a:schemeClr val="accent2"/>
                </a:solidFill>
                <a:cs typeface="Arial" charset="0"/>
              </a:rPr>
              <a:t>Voltage divider</a:t>
            </a:r>
            <a:r>
              <a:rPr lang="en-US">
                <a:solidFill>
                  <a:schemeClr val="tx1"/>
                </a:solidFill>
                <a:cs typeface="Arial" charset="0"/>
              </a:rPr>
              <a:t> </a:t>
            </a:r>
            <a:r>
              <a:rPr lang="en-US" b="1">
                <a:solidFill>
                  <a:schemeClr val="accent2"/>
                </a:solidFill>
                <a:cs typeface="Arial" charset="0"/>
              </a:rPr>
              <a:t>(0V , -1.6V)</a:t>
            </a:r>
            <a:r>
              <a:rPr lang="en-US">
                <a:solidFill>
                  <a:schemeClr val="accent2"/>
                </a:solidFill>
                <a:cs typeface="Arial" charset="0"/>
              </a:rPr>
              <a:t> </a:t>
            </a:r>
          </a:p>
        </p:txBody>
      </p:sp>
      <p:sp>
        <p:nvSpPr>
          <p:cNvPr id="15370" name="Oval 10"/>
          <p:cNvSpPr>
            <a:spLocks noChangeArrowheads="1"/>
          </p:cNvSpPr>
          <p:nvPr/>
        </p:nvSpPr>
        <p:spPr bwMode="auto">
          <a:xfrm>
            <a:off x="2286000" y="2690813"/>
            <a:ext cx="2159000" cy="1368425"/>
          </a:xfrm>
          <a:prstGeom prst="ellipse">
            <a:avLst/>
          </a:prstGeom>
          <a:noFill/>
          <a:ln w="28575" algn="ctr">
            <a:solidFill>
              <a:srgbClr val="00CCFF"/>
            </a:solidFill>
            <a:round/>
            <a:headEnd/>
            <a:tailEnd/>
          </a:ln>
          <a:effectLst/>
        </p:spPr>
        <p:txBody>
          <a:bodyPr wrap="none" anchor="ctr"/>
          <a:lstStyle/>
          <a:p>
            <a:endParaRPr lang="en-US"/>
          </a:p>
        </p:txBody>
      </p:sp>
      <p:sp>
        <p:nvSpPr>
          <p:cNvPr id="15371" name="Text Box 11"/>
          <p:cNvSpPr txBox="1">
            <a:spLocks noChangeArrowheads="1"/>
          </p:cNvSpPr>
          <p:nvPr/>
        </p:nvSpPr>
        <p:spPr bwMode="auto">
          <a:xfrm>
            <a:off x="323850" y="2652713"/>
            <a:ext cx="1800225" cy="641350"/>
          </a:xfrm>
          <a:prstGeom prst="rect">
            <a:avLst/>
          </a:prstGeom>
          <a:noFill/>
          <a:ln w="9525" algn="ctr">
            <a:noFill/>
            <a:miter lim="800000"/>
            <a:headEnd/>
            <a:tailEnd/>
          </a:ln>
          <a:effectLst/>
        </p:spPr>
        <p:txBody>
          <a:bodyPr>
            <a:spAutoFit/>
          </a:bodyPr>
          <a:lstStyle/>
          <a:p>
            <a:pPr algn="ctr">
              <a:spcBef>
                <a:spcPct val="50000"/>
              </a:spcBef>
              <a:buClr>
                <a:srgbClr val="FF0066"/>
              </a:buClr>
              <a:buFontTx/>
              <a:buChar char="•"/>
            </a:pPr>
            <a:r>
              <a:rPr lang="en-US">
                <a:solidFill>
                  <a:schemeClr val="tx1"/>
                </a:solidFill>
                <a:cs typeface="Arial" charset="0"/>
              </a:rPr>
              <a:t> </a:t>
            </a:r>
            <a:r>
              <a:rPr lang="en-US" u="sng">
                <a:solidFill>
                  <a:schemeClr val="accent2"/>
                </a:solidFill>
                <a:cs typeface="Arial" charset="0"/>
              </a:rPr>
              <a:t>Surge arrester</a:t>
            </a:r>
            <a:r>
              <a:rPr lang="en-US">
                <a:solidFill>
                  <a:schemeClr val="tx1"/>
                </a:solidFill>
                <a:cs typeface="Arial" charset="0"/>
              </a:rPr>
              <a:t>  </a:t>
            </a:r>
            <a:r>
              <a:rPr lang="en-US" b="1">
                <a:solidFill>
                  <a:schemeClr val="accent2"/>
                </a:solidFill>
                <a:cs typeface="Arial" charset="0"/>
              </a:rPr>
              <a:t>-90 V</a:t>
            </a:r>
          </a:p>
        </p:txBody>
      </p:sp>
      <p:pic>
        <p:nvPicPr>
          <p:cNvPr id="15372" name="Picture 12" descr="elmb1"/>
          <p:cNvPicPr>
            <a:picLocks noChangeAspect="1" noChangeArrowheads="1"/>
          </p:cNvPicPr>
          <p:nvPr/>
        </p:nvPicPr>
        <p:blipFill>
          <a:blip r:embed="rId4" cstate="print"/>
          <a:srcRect/>
          <a:stretch>
            <a:fillRect/>
          </a:stretch>
        </p:blipFill>
        <p:spPr bwMode="auto">
          <a:xfrm>
            <a:off x="2384425" y="4575175"/>
            <a:ext cx="2727325" cy="2139950"/>
          </a:xfrm>
          <a:prstGeom prst="rect">
            <a:avLst/>
          </a:prstGeom>
          <a:noFill/>
        </p:spPr>
      </p:pic>
      <p:sp>
        <p:nvSpPr>
          <p:cNvPr id="15373" name="Line 13"/>
          <p:cNvSpPr>
            <a:spLocks noChangeShapeType="1"/>
          </p:cNvSpPr>
          <p:nvPr/>
        </p:nvSpPr>
        <p:spPr bwMode="auto">
          <a:xfrm>
            <a:off x="1187450" y="3429000"/>
            <a:ext cx="0" cy="1657350"/>
          </a:xfrm>
          <a:prstGeom prst="line">
            <a:avLst/>
          </a:prstGeom>
          <a:noFill/>
          <a:ln w="76200">
            <a:solidFill>
              <a:srgbClr val="FF00FF"/>
            </a:solidFill>
            <a:round/>
            <a:headEnd/>
            <a:tailEnd type="stealth" w="lg" len="lg"/>
          </a:ln>
          <a:effectLst/>
        </p:spPr>
        <p:txBody>
          <a:bodyPr wrap="none" anchor="ctr"/>
          <a:lstStyle/>
          <a:p>
            <a:endParaRPr lang="en-US"/>
          </a:p>
        </p:txBody>
      </p:sp>
      <p:sp>
        <p:nvSpPr>
          <p:cNvPr id="15374" name="Text Box 14"/>
          <p:cNvSpPr txBox="1">
            <a:spLocks noChangeArrowheads="1"/>
          </p:cNvSpPr>
          <p:nvPr/>
        </p:nvSpPr>
        <p:spPr bwMode="auto">
          <a:xfrm>
            <a:off x="134938" y="458788"/>
            <a:ext cx="9720262" cy="1190625"/>
          </a:xfrm>
          <a:prstGeom prst="rect">
            <a:avLst/>
          </a:prstGeom>
          <a:noFill/>
          <a:ln w="12700">
            <a:noFill/>
            <a:miter lim="800000"/>
            <a:headEnd/>
            <a:tailEnd/>
          </a:ln>
          <a:effectLst/>
        </p:spPr>
        <p:txBody>
          <a:bodyPr>
            <a:spAutoFit/>
          </a:bodyPr>
          <a:lstStyle/>
          <a:p>
            <a:pPr>
              <a:spcBef>
                <a:spcPct val="50000"/>
              </a:spcBef>
            </a:pPr>
            <a:r>
              <a:rPr lang="en-US"/>
              <a:t>The 3 attenuated voltages to be monitored must be protected against any possible discharge. A Surge Arrestor is included on the Monitoring Board to limit to a safe </a:t>
            </a:r>
            <a:r>
              <a:rPr lang="en-US">
                <a:sym typeface="Symbol" pitchFamily="18" charset="2"/>
              </a:rPr>
              <a:t></a:t>
            </a:r>
            <a:r>
              <a:rPr lang="en-US"/>
              <a:t>90 V. This is not enough to prevent permanent damage to the ELMB, the multi-channel ADC system used at LHCb.</a:t>
            </a:r>
          </a:p>
        </p:txBody>
      </p:sp>
      <p:sp>
        <p:nvSpPr>
          <p:cNvPr id="15368" name="Text Box 8"/>
          <p:cNvSpPr txBox="1">
            <a:spLocks noChangeArrowheads="1"/>
          </p:cNvSpPr>
          <p:nvPr/>
        </p:nvSpPr>
        <p:spPr bwMode="auto">
          <a:xfrm>
            <a:off x="4927600" y="4811713"/>
            <a:ext cx="2592388" cy="930275"/>
          </a:xfrm>
          <a:prstGeom prst="rect">
            <a:avLst/>
          </a:prstGeom>
          <a:noFill/>
          <a:ln w="9525" algn="ctr">
            <a:noFill/>
            <a:miter lim="800000"/>
            <a:headEnd/>
            <a:tailEnd/>
          </a:ln>
          <a:effectLst/>
        </p:spPr>
        <p:txBody>
          <a:bodyPr>
            <a:spAutoFit/>
          </a:bodyPr>
          <a:lstStyle/>
          <a:p>
            <a:pPr algn="ctr">
              <a:spcBef>
                <a:spcPct val="50000"/>
              </a:spcBef>
            </a:pPr>
            <a:r>
              <a:rPr lang="en-US" sz="2200">
                <a:solidFill>
                  <a:schemeClr val="accent2"/>
                </a:solidFill>
                <a:cs typeface="Arial" charset="0"/>
              </a:rPr>
              <a:t>ELMB safety range</a:t>
            </a:r>
          </a:p>
          <a:p>
            <a:pPr algn="ctr">
              <a:spcBef>
                <a:spcPct val="50000"/>
              </a:spcBef>
            </a:pPr>
            <a:r>
              <a:rPr lang="en-US" sz="2200" b="1">
                <a:solidFill>
                  <a:schemeClr val="accent2"/>
                </a:solidFill>
                <a:cs typeface="Arial" charset="0"/>
              </a:rPr>
              <a:t>-2V - +5V</a:t>
            </a:r>
          </a:p>
        </p:txBody>
      </p:sp>
      <p:sp>
        <p:nvSpPr>
          <p:cNvPr id="15375" name="Text Box 15"/>
          <p:cNvSpPr txBox="1">
            <a:spLocks noChangeArrowheads="1"/>
          </p:cNvSpPr>
          <p:nvPr/>
        </p:nvSpPr>
        <p:spPr bwMode="auto">
          <a:xfrm>
            <a:off x="7650163" y="4725988"/>
            <a:ext cx="2205037" cy="1465262"/>
          </a:xfrm>
          <a:prstGeom prst="rect">
            <a:avLst/>
          </a:prstGeom>
          <a:solidFill>
            <a:srgbClr val="FF9900"/>
          </a:solidFill>
          <a:ln w="12700">
            <a:noFill/>
            <a:miter lim="800000"/>
            <a:headEnd/>
            <a:tailEnd/>
          </a:ln>
          <a:effectLst/>
        </p:spPr>
        <p:txBody>
          <a:bodyPr>
            <a:spAutoFit/>
          </a:bodyPr>
          <a:lstStyle/>
          <a:p>
            <a:pPr>
              <a:spcBef>
                <a:spcPct val="50000"/>
              </a:spcBef>
            </a:pPr>
            <a:r>
              <a:rPr lang="en-US" b="1">
                <a:solidFill>
                  <a:schemeClr val="bg1"/>
                </a:solidFill>
              </a:rPr>
              <a:t>We need further protection to be put between the Monitoring board and the ELMB.</a:t>
            </a:r>
          </a:p>
        </p:txBody>
      </p:sp>
      <p:sp>
        <p:nvSpPr>
          <p:cNvPr id="15376" name="Text Box 16"/>
          <p:cNvSpPr txBox="1">
            <a:spLocks noChangeArrowheads="1"/>
          </p:cNvSpPr>
          <p:nvPr/>
        </p:nvSpPr>
        <p:spPr bwMode="auto">
          <a:xfrm rot="-1503059">
            <a:off x="360363" y="3659188"/>
            <a:ext cx="1797050" cy="641350"/>
          </a:xfrm>
          <a:prstGeom prst="rect">
            <a:avLst/>
          </a:prstGeom>
          <a:solidFill>
            <a:schemeClr val="bg1"/>
          </a:solidFill>
          <a:ln w="12700">
            <a:noFill/>
            <a:miter lim="800000"/>
            <a:headEnd/>
            <a:tailEnd/>
          </a:ln>
          <a:effectLst/>
        </p:spPr>
        <p:txBody>
          <a:bodyPr wrap="none">
            <a:spAutoFit/>
          </a:bodyPr>
          <a:lstStyle/>
          <a:p>
            <a:r>
              <a:rPr lang="en-US">
                <a:solidFill>
                  <a:srgbClr val="FF6600"/>
                </a:solidFill>
              </a:rPr>
              <a:t>We need to add</a:t>
            </a:r>
          </a:p>
          <a:p>
            <a:r>
              <a:rPr lang="en-US">
                <a:solidFill>
                  <a:srgbClr val="FF6600"/>
                </a:solidFill>
              </a:rPr>
              <a:t>protection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t>Introducing the Protection Board</a:t>
            </a:r>
          </a:p>
        </p:txBody>
      </p:sp>
      <p:pic>
        <p:nvPicPr>
          <p:cNvPr id="18439" name="Picture 7"/>
          <p:cNvPicPr>
            <a:picLocks noChangeAspect="1" noChangeArrowheads="1"/>
          </p:cNvPicPr>
          <p:nvPr/>
        </p:nvPicPr>
        <p:blipFill>
          <a:blip r:embed="rId3" cstate="print"/>
          <a:srcRect/>
          <a:stretch>
            <a:fillRect/>
          </a:stretch>
        </p:blipFill>
        <p:spPr bwMode="auto">
          <a:xfrm>
            <a:off x="3144838" y="4494213"/>
            <a:ext cx="4010025" cy="1949450"/>
          </a:xfrm>
          <a:prstGeom prst="rect">
            <a:avLst/>
          </a:prstGeom>
          <a:noFill/>
        </p:spPr>
      </p:pic>
      <p:grpSp>
        <p:nvGrpSpPr>
          <p:cNvPr id="18467" name="Group 35"/>
          <p:cNvGrpSpPr>
            <a:grpSpLocks/>
          </p:cNvGrpSpPr>
          <p:nvPr/>
        </p:nvGrpSpPr>
        <p:grpSpPr bwMode="auto">
          <a:xfrm>
            <a:off x="-46038" y="3765550"/>
            <a:ext cx="882651" cy="1824038"/>
            <a:chOff x="255" y="1084"/>
            <a:chExt cx="556" cy="1149"/>
          </a:xfrm>
        </p:grpSpPr>
        <p:grpSp>
          <p:nvGrpSpPr>
            <p:cNvPr id="18444" name="Group 12"/>
            <p:cNvGrpSpPr>
              <a:grpSpLocks/>
            </p:cNvGrpSpPr>
            <p:nvPr/>
          </p:nvGrpSpPr>
          <p:grpSpPr bwMode="auto">
            <a:xfrm rot="-5400000">
              <a:off x="380" y="1951"/>
              <a:ext cx="288" cy="96"/>
              <a:chOff x="672" y="2448"/>
              <a:chExt cx="288" cy="96"/>
            </a:xfrm>
          </p:grpSpPr>
          <p:sp>
            <p:nvSpPr>
              <p:cNvPr id="18445" name="Line 13"/>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46" name="Line 14"/>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47" name="Line 15"/>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48" name="Line 16"/>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49" name="Line 17"/>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50" name="Line 18"/>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8451" name="Group 19"/>
            <p:cNvGrpSpPr>
              <a:grpSpLocks/>
            </p:cNvGrpSpPr>
            <p:nvPr/>
          </p:nvGrpSpPr>
          <p:grpSpPr bwMode="auto">
            <a:xfrm>
              <a:off x="476" y="2125"/>
              <a:ext cx="96" cy="108"/>
              <a:chOff x="2688" y="1968"/>
              <a:chExt cx="96" cy="108"/>
            </a:xfrm>
          </p:grpSpPr>
          <p:sp>
            <p:nvSpPr>
              <p:cNvPr id="18452" name="Line 20"/>
              <p:cNvSpPr>
                <a:spLocks noChangeShapeType="1"/>
              </p:cNvSpPr>
              <p:nvPr/>
            </p:nvSpPr>
            <p:spPr bwMode="auto">
              <a:xfrm>
                <a:off x="2688" y="2016"/>
                <a:ext cx="96" cy="0"/>
              </a:xfrm>
              <a:prstGeom prst="line">
                <a:avLst/>
              </a:prstGeom>
              <a:noFill/>
              <a:ln w="12700">
                <a:solidFill>
                  <a:schemeClr val="tx1"/>
                </a:solidFill>
                <a:round/>
                <a:headEnd/>
                <a:tailEnd/>
              </a:ln>
              <a:effectLst/>
            </p:spPr>
            <p:txBody>
              <a:bodyPr wrap="none" anchor="ctr"/>
              <a:lstStyle/>
              <a:p>
                <a:endParaRPr lang="en-US"/>
              </a:p>
            </p:txBody>
          </p:sp>
          <p:sp>
            <p:nvSpPr>
              <p:cNvPr id="18453" name="Line 21"/>
              <p:cNvSpPr>
                <a:spLocks noChangeShapeType="1"/>
              </p:cNvSpPr>
              <p:nvPr/>
            </p:nvSpPr>
            <p:spPr bwMode="auto">
              <a:xfrm>
                <a:off x="2703" y="2037"/>
                <a:ext cx="73" cy="0"/>
              </a:xfrm>
              <a:prstGeom prst="line">
                <a:avLst/>
              </a:prstGeom>
              <a:noFill/>
              <a:ln w="12700">
                <a:solidFill>
                  <a:schemeClr val="tx1"/>
                </a:solidFill>
                <a:round/>
                <a:headEnd/>
                <a:tailEnd/>
              </a:ln>
              <a:effectLst/>
            </p:spPr>
            <p:txBody>
              <a:bodyPr wrap="none" anchor="ctr"/>
              <a:lstStyle/>
              <a:p>
                <a:endParaRPr lang="en-US"/>
              </a:p>
            </p:txBody>
          </p:sp>
          <p:sp>
            <p:nvSpPr>
              <p:cNvPr id="18454" name="Line 22"/>
              <p:cNvSpPr>
                <a:spLocks noChangeShapeType="1"/>
              </p:cNvSpPr>
              <p:nvPr/>
            </p:nvSpPr>
            <p:spPr bwMode="auto">
              <a:xfrm>
                <a:off x="2712" y="2058"/>
                <a:ext cx="50" cy="0"/>
              </a:xfrm>
              <a:prstGeom prst="line">
                <a:avLst/>
              </a:prstGeom>
              <a:noFill/>
              <a:ln w="12700">
                <a:solidFill>
                  <a:schemeClr val="tx1"/>
                </a:solidFill>
                <a:round/>
                <a:headEnd/>
                <a:tailEnd/>
              </a:ln>
              <a:effectLst/>
            </p:spPr>
            <p:txBody>
              <a:bodyPr wrap="none" anchor="ctr"/>
              <a:lstStyle/>
              <a:p>
                <a:endParaRPr lang="en-US"/>
              </a:p>
            </p:txBody>
          </p:sp>
          <p:sp>
            <p:nvSpPr>
              <p:cNvPr id="18455" name="Line 23"/>
              <p:cNvSpPr>
                <a:spLocks noChangeShapeType="1"/>
              </p:cNvSpPr>
              <p:nvPr/>
            </p:nvSpPr>
            <p:spPr bwMode="auto">
              <a:xfrm flipV="1">
                <a:off x="2736" y="1968"/>
                <a:ext cx="0" cy="48"/>
              </a:xfrm>
              <a:prstGeom prst="line">
                <a:avLst/>
              </a:prstGeom>
              <a:noFill/>
              <a:ln w="12700">
                <a:solidFill>
                  <a:schemeClr val="tx1"/>
                </a:solidFill>
                <a:round/>
                <a:headEnd/>
                <a:tailEnd/>
              </a:ln>
              <a:effectLst/>
            </p:spPr>
            <p:txBody>
              <a:bodyPr wrap="none" anchor="ctr"/>
              <a:lstStyle/>
              <a:p>
                <a:endParaRPr lang="en-US"/>
              </a:p>
            </p:txBody>
          </p:sp>
          <p:sp>
            <p:nvSpPr>
              <p:cNvPr id="18456" name="Line 24"/>
              <p:cNvSpPr>
                <a:spLocks noChangeShapeType="1"/>
              </p:cNvSpPr>
              <p:nvPr/>
            </p:nvSpPr>
            <p:spPr bwMode="auto">
              <a:xfrm>
                <a:off x="2725" y="2076"/>
                <a:ext cx="27" cy="0"/>
              </a:xfrm>
              <a:prstGeom prst="line">
                <a:avLst/>
              </a:prstGeom>
              <a:noFill/>
              <a:ln w="12700">
                <a:solidFill>
                  <a:schemeClr val="tx1"/>
                </a:solidFill>
                <a:round/>
                <a:headEnd/>
                <a:tailEnd/>
              </a:ln>
              <a:effectLst/>
            </p:spPr>
            <p:txBody>
              <a:bodyPr wrap="none" anchor="ctr"/>
              <a:lstStyle/>
              <a:p>
                <a:endParaRPr lang="en-US"/>
              </a:p>
            </p:txBody>
          </p:sp>
        </p:grpSp>
        <p:grpSp>
          <p:nvGrpSpPr>
            <p:cNvPr id="18457" name="Group 25"/>
            <p:cNvGrpSpPr>
              <a:grpSpLocks/>
            </p:cNvGrpSpPr>
            <p:nvPr/>
          </p:nvGrpSpPr>
          <p:grpSpPr bwMode="auto">
            <a:xfrm rot="-5400000">
              <a:off x="380" y="1462"/>
              <a:ext cx="288" cy="96"/>
              <a:chOff x="672" y="2448"/>
              <a:chExt cx="288" cy="96"/>
            </a:xfrm>
          </p:grpSpPr>
          <p:sp>
            <p:nvSpPr>
              <p:cNvPr id="18458" name="Line 26"/>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59" name="Line 27"/>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60" name="Line 28"/>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61" name="Line 29"/>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62" name="Line 30"/>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63" name="Line 31"/>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8464" name="AutoShape 32"/>
            <p:cNvCxnSpPr>
              <a:cxnSpLocks noChangeShapeType="1"/>
              <a:stCxn id="18445" idx="0"/>
              <a:endCxn id="18463" idx="1"/>
            </p:cNvCxnSpPr>
            <p:nvPr/>
          </p:nvCxnSpPr>
          <p:spPr bwMode="auto">
            <a:xfrm flipV="1">
              <a:off x="524" y="1654"/>
              <a:ext cx="0" cy="201"/>
            </a:xfrm>
            <a:prstGeom prst="straightConnector1">
              <a:avLst/>
            </a:prstGeom>
            <a:noFill/>
            <a:ln w="12700">
              <a:solidFill>
                <a:schemeClr val="tx1"/>
              </a:solidFill>
              <a:round/>
              <a:headEnd/>
              <a:tailEnd/>
            </a:ln>
            <a:effectLst/>
          </p:spPr>
        </p:cxnSp>
        <p:sp>
          <p:nvSpPr>
            <p:cNvPr id="18465" name="Line 33"/>
            <p:cNvSpPr>
              <a:spLocks noChangeShapeType="1"/>
            </p:cNvSpPr>
            <p:nvPr/>
          </p:nvSpPr>
          <p:spPr bwMode="auto">
            <a:xfrm flipV="1">
              <a:off x="524" y="1253"/>
              <a:ext cx="0" cy="113"/>
            </a:xfrm>
            <a:prstGeom prst="line">
              <a:avLst/>
            </a:prstGeom>
            <a:noFill/>
            <a:ln w="12700">
              <a:solidFill>
                <a:schemeClr val="tx1"/>
              </a:solidFill>
              <a:round/>
              <a:headEnd/>
              <a:tailEnd type="triangle" w="med" len="med"/>
            </a:ln>
            <a:effectLst/>
          </p:spPr>
          <p:txBody>
            <a:bodyPr/>
            <a:lstStyle/>
            <a:p>
              <a:endParaRPr lang="en-US"/>
            </a:p>
          </p:txBody>
        </p:sp>
        <p:sp>
          <p:nvSpPr>
            <p:cNvPr id="18466" name="Text Box 34"/>
            <p:cNvSpPr txBox="1">
              <a:spLocks noChangeArrowheads="1"/>
            </p:cNvSpPr>
            <p:nvPr/>
          </p:nvSpPr>
          <p:spPr bwMode="auto">
            <a:xfrm>
              <a:off x="255" y="1084"/>
              <a:ext cx="556" cy="231"/>
            </a:xfrm>
            <a:prstGeom prst="rect">
              <a:avLst/>
            </a:prstGeom>
            <a:noFill/>
            <a:ln w="12700">
              <a:noFill/>
              <a:miter lim="800000"/>
              <a:headEnd/>
              <a:tailEnd/>
            </a:ln>
            <a:effectLst/>
          </p:spPr>
          <p:txBody>
            <a:bodyPr wrap="none">
              <a:spAutoFit/>
            </a:bodyPr>
            <a:lstStyle/>
            <a:p>
              <a:r>
                <a:rPr lang="en-US"/>
                <a:t>-20 KV</a:t>
              </a:r>
            </a:p>
          </p:txBody>
        </p:sp>
      </p:grpSp>
      <p:grpSp>
        <p:nvGrpSpPr>
          <p:cNvPr id="18516" name="Group 84"/>
          <p:cNvGrpSpPr>
            <a:grpSpLocks/>
          </p:cNvGrpSpPr>
          <p:nvPr/>
        </p:nvGrpSpPr>
        <p:grpSpPr bwMode="auto">
          <a:xfrm>
            <a:off x="771525" y="3763963"/>
            <a:ext cx="1073150" cy="1824037"/>
            <a:chOff x="656" y="1083"/>
            <a:chExt cx="676" cy="1149"/>
          </a:xfrm>
        </p:grpSpPr>
        <p:grpSp>
          <p:nvGrpSpPr>
            <p:cNvPr id="18469" name="Group 37"/>
            <p:cNvGrpSpPr>
              <a:grpSpLocks/>
            </p:cNvGrpSpPr>
            <p:nvPr/>
          </p:nvGrpSpPr>
          <p:grpSpPr bwMode="auto">
            <a:xfrm rot="-5400000">
              <a:off x="873" y="1950"/>
              <a:ext cx="288" cy="96"/>
              <a:chOff x="672" y="2448"/>
              <a:chExt cx="288" cy="96"/>
            </a:xfrm>
          </p:grpSpPr>
          <p:sp>
            <p:nvSpPr>
              <p:cNvPr id="18470" name="Line 38"/>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71" name="Line 39"/>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72" name="Line 40"/>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73" name="Line 41"/>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74" name="Line 42"/>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75" name="Line 43"/>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8476" name="Group 44"/>
            <p:cNvGrpSpPr>
              <a:grpSpLocks/>
            </p:cNvGrpSpPr>
            <p:nvPr/>
          </p:nvGrpSpPr>
          <p:grpSpPr bwMode="auto">
            <a:xfrm>
              <a:off x="969" y="2124"/>
              <a:ext cx="96" cy="108"/>
              <a:chOff x="2688" y="1968"/>
              <a:chExt cx="96" cy="108"/>
            </a:xfrm>
          </p:grpSpPr>
          <p:sp>
            <p:nvSpPr>
              <p:cNvPr id="18477" name="Line 45"/>
              <p:cNvSpPr>
                <a:spLocks noChangeShapeType="1"/>
              </p:cNvSpPr>
              <p:nvPr/>
            </p:nvSpPr>
            <p:spPr bwMode="auto">
              <a:xfrm>
                <a:off x="2688" y="2016"/>
                <a:ext cx="96" cy="0"/>
              </a:xfrm>
              <a:prstGeom prst="line">
                <a:avLst/>
              </a:prstGeom>
              <a:noFill/>
              <a:ln w="12700">
                <a:solidFill>
                  <a:schemeClr val="tx1"/>
                </a:solidFill>
                <a:round/>
                <a:headEnd/>
                <a:tailEnd/>
              </a:ln>
              <a:effectLst/>
            </p:spPr>
            <p:txBody>
              <a:bodyPr wrap="none" anchor="ctr"/>
              <a:lstStyle/>
              <a:p>
                <a:endParaRPr lang="en-US"/>
              </a:p>
            </p:txBody>
          </p:sp>
          <p:sp>
            <p:nvSpPr>
              <p:cNvPr id="18478" name="Line 46"/>
              <p:cNvSpPr>
                <a:spLocks noChangeShapeType="1"/>
              </p:cNvSpPr>
              <p:nvPr/>
            </p:nvSpPr>
            <p:spPr bwMode="auto">
              <a:xfrm>
                <a:off x="2703" y="2037"/>
                <a:ext cx="73" cy="0"/>
              </a:xfrm>
              <a:prstGeom prst="line">
                <a:avLst/>
              </a:prstGeom>
              <a:noFill/>
              <a:ln w="12700">
                <a:solidFill>
                  <a:schemeClr val="tx1"/>
                </a:solidFill>
                <a:round/>
                <a:headEnd/>
                <a:tailEnd/>
              </a:ln>
              <a:effectLst/>
            </p:spPr>
            <p:txBody>
              <a:bodyPr wrap="none" anchor="ctr"/>
              <a:lstStyle/>
              <a:p>
                <a:endParaRPr lang="en-US"/>
              </a:p>
            </p:txBody>
          </p:sp>
          <p:sp>
            <p:nvSpPr>
              <p:cNvPr id="18479" name="Line 47"/>
              <p:cNvSpPr>
                <a:spLocks noChangeShapeType="1"/>
              </p:cNvSpPr>
              <p:nvPr/>
            </p:nvSpPr>
            <p:spPr bwMode="auto">
              <a:xfrm>
                <a:off x="2712" y="2058"/>
                <a:ext cx="50" cy="0"/>
              </a:xfrm>
              <a:prstGeom prst="line">
                <a:avLst/>
              </a:prstGeom>
              <a:noFill/>
              <a:ln w="12700">
                <a:solidFill>
                  <a:schemeClr val="tx1"/>
                </a:solidFill>
                <a:round/>
                <a:headEnd/>
                <a:tailEnd/>
              </a:ln>
              <a:effectLst/>
            </p:spPr>
            <p:txBody>
              <a:bodyPr wrap="none" anchor="ctr"/>
              <a:lstStyle/>
              <a:p>
                <a:endParaRPr lang="en-US"/>
              </a:p>
            </p:txBody>
          </p:sp>
          <p:sp>
            <p:nvSpPr>
              <p:cNvPr id="18480" name="Line 48"/>
              <p:cNvSpPr>
                <a:spLocks noChangeShapeType="1"/>
              </p:cNvSpPr>
              <p:nvPr/>
            </p:nvSpPr>
            <p:spPr bwMode="auto">
              <a:xfrm flipV="1">
                <a:off x="2736" y="1968"/>
                <a:ext cx="0" cy="48"/>
              </a:xfrm>
              <a:prstGeom prst="line">
                <a:avLst/>
              </a:prstGeom>
              <a:noFill/>
              <a:ln w="12700">
                <a:solidFill>
                  <a:schemeClr val="tx1"/>
                </a:solidFill>
                <a:round/>
                <a:headEnd/>
                <a:tailEnd/>
              </a:ln>
              <a:effectLst/>
            </p:spPr>
            <p:txBody>
              <a:bodyPr wrap="none" anchor="ctr"/>
              <a:lstStyle/>
              <a:p>
                <a:endParaRPr lang="en-US"/>
              </a:p>
            </p:txBody>
          </p:sp>
          <p:sp>
            <p:nvSpPr>
              <p:cNvPr id="18481" name="Line 49"/>
              <p:cNvSpPr>
                <a:spLocks noChangeShapeType="1"/>
              </p:cNvSpPr>
              <p:nvPr/>
            </p:nvSpPr>
            <p:spPr bwMode="auto">
              <a:xfrm>
                <a:off x="2725" y="2076"/>
                <a:ext cx="27" cy="0"/>
              </a:xfrm>
              <a:prstGeom prst="line">
                <a:avLst/>
              </a:prstGeom>
              <a:noFill/>
              <a:ln w="12700">
                <a:solidFill>
                  <a:schemeClr val="tx1"/>
                </a:solidFill>
                <a:round/>
                <a:headEnd/>
                <a:tailEnd/>
              </a:ln>
              <a:effectLst/>
            </p:spPr>
            <p:txBody>
              <a:bodyPr wrap="none" anchor="ctr"/>
              <a:lstStyle/>
              <a:p>
                <a:endParaRPr lang="en-US"/>
              </a:p>
            </p:txBody>
          </p:sp>
        </p:grpSp>
        <p:grpSp>
          <p:nvGrpSpPr>
            <p:cNvPr id="18482" name="Group 50"/>
            <p:cNvGrpSpPr>
              <a:grpSpLocks/>
            </p:cNvGrpSpPr>
            <p:nvPr/>
          </p:nvGrpSpPr>
          <p:grpSpPr bwMode="auto">
            <a:xfrm rot="-5400000">
              <a:off x="873" y="1461"/>
              <a:ext cx="288" cy="96"/>
              <a:chOff x="672" y="2448"/>
              <a:chExt cx="288" cy="96"/>
            </a:xfrm>
          </p:grpSpPr>
          <p:sp>
            <p:nvSpPr>
              <p:cNvPr id="18483" name="Line 51"/>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84" name="Line 52"/>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85" name="Line 53"/>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86" name="Line 54"/>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87" name="Line 55"/>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88" name="Line 56"/>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8489" name="AutoShape 57"/>
            <p:cNvCxnSpPr>
              <a:cxnSpLocks noChangeShapeType="1"/>
              <a:stCxn id="18470" idx="0"/>
              <a:endCxn id="18488" idx="1"/>
            </p:cNvCxnSpPr>
            <p:nvPr/>
          </p:nvCxnSpPr>
          <p:spPr bwMode="auto">
            <a:xfrm flipV="1">
              <a:off x="1017" y="1653"/>
              <a:ext cx="0" cy="201"/>
            </a:xfrm>
            <a:prstGeom prst="straightConnector1">
              <a:avLst/>
            </a:prstGeom>
            <a:noFill/>
            <a:ln w="12700">
              <a:solidFill>
                <a:schemeClr val="tx1"/>
              </a:solidFill>
              <a:round/>
              <a:headEnd/>
              <a:tailEnd/>
            </a:ln>
            <a:effectLst/>
          </p:spPr>
        </p:cxnSp>
        <p:sp>
          <p:nvSpPr>
            <p:cNvPr id="18490" name="Line 58"/>
            <p:cNvSpPr>
              <a:spLocks noChangeShapeType="1"/>
            </p:cNvSpPr>
            <p:nvPr/>
          </p:nvSpPr>
          <p:spPr bwMode="auto">
            <a:xfrm flipV="1">
              <a:off x="1017" y="1252"/>
              <a:ext cx="0" cy="113"/>
            </a:xfrm>
            <a:prstGeom prst="line">
              <a:avLst/>
            </a:prstGeom>
            <a:noFill/>
            <a:ln w="12700">
              <a:solidFill>
                <a:schemeClr val="tx1"/>
              </a:solidFill>
              <a:round/>
              <a:headEnd/>
              <a:tailEnd type="triangle" w="med" len="med"/>
            </a:ln>
            <a:effectLst/>
          </p:spPr>
          <p:txBody>
            <a:bodyPr/>
            <a:lstStyle/>
            <a:p>
              <a:endParaRPr lang="en-US"/>
            </a:p>
          </p:txBody>
        </p:sp>
        <p:sp>
          <p:nvSpPr>
            <p:cNvPr id="18491" name="Text Box 59"/>
            <p:cNvSpPr txBox="1">
              <a:spLocks noChangeArrowheads="1"/>
            </p:cNvSpPr>
            <p:nvPr/>
          </p:nvSpPr>
          <p:spPr bwMode="auto">
            <a:xfrm>
              <a:off x="656" y="1083"/>
              <a:ext cx="676" cy="231"/>
            </a:xfrm>
            <a:prstGeom prst="rect">
              <a:avLst/>
            </a:prstGeom>
            <a:noFill/>
            <a:ln w="12700">
              <a:noFill/>
              <a:miter lim="800000"/>
              <a:headEnd/>
              <a:tailEnd/>
            </a:ln>
            <a:effectLst/>
          </p:spPr>
          <p:txBody>
            <a:bodyPr wrap="none">
              <a:spAutoFit/>
            </a:bodyPr>
            <a:lstStyle/>
            <a:p>
              <a:r>
                <a:rPr lang="en-US"/>
                <a:t>-19.7 KV</a:t>
              </a:r>
            </a:p>
          </p:txBody>
        </p:sp>
      </p:grpSp>
      <p:grpSp>
        <p:nvGrpSpPr>
          <p:cNvPr id="18517" name="Group 85"/>
          <p:cNvGrpSpPr>
            <a:grpSpLocks/>
          </p:cNvGrpSpPr>
          <p:nvPr/>
        </p:nvGrpSpPr>
        <p:grpSpPr bwMode="auto">
          <a:xfrm>
            <a:off x="1760538" y="3765550"/>
            <a:ext cx="1073150" cy="1824038"/>
            <a:chOff x="1247" y="1310"/>
            <a:chExt cx="676" cy="1149"/>
          </a:xfrm>
        </p:grpSpPr>
        <p:grpSp>
          <p:nvGrpSpPr>
            <p:cNvPr id="18493" name="Group 61"/>
            <p:cNvGrpSpPr>
              <a:grpSpLocks/>
            </p:cNvGrpSpPr>
            <p:nvPr/>
          </p:nvGrpSpPr>
          <p:grpSpPr bwMode="auto">
            <a:xfrm rot="-5400000">
              <a:off x="1440" y="2177"/>
              <a:ext cx="288" cy="96"/>
              <a:chOff x="672" y="2448"/>
              <a:chExt cx="288" cy="96"/>
            </a:xfrm>
          </p:grpSpPr>
          <p:sp>
            <p:nvSpPr>
              <p:cNvPr id="18494" name="Line 62"/>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95" name="Line 63"/>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96" name="Line 64"/>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97" name="Line 65"/>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98" name="Line 66"/>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499" name="Line 67"/>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8500" name="Group 68"/>
            <p:cNvGrpSpPr>
              <a:grpSpLocks/>
            </p:cNvGrpSpPr>
            <p:nvPr/>
          </p:nvGrpSpPr>
          <p:grpSpPr bwMode="auto">
            <a:xfrm>
              <a:off x="1536" y="2351"/>
              <a:ext cx="96" cy="108"/>
              <a:chOff x="2688" y="1968"/>
              <a:chExt cx="96" cy="108"/>
            </a:xfrm>
          </p:grpSpPr>
          <p:sp>
            <p:nvSpPr>
              <p:cNvPr id="18501" name="Line 69"/>
              <p:cNvSpPr>
                <a:spLocks noChangeShapeType="1"/>
              </p:cNvSpPr>
              <p:nvPr/>
            </p:nvSpPr>
            <p:spPr bwMode="auto">
              <a:xfrm>
                <a:off x="2688" y="2016"/>
                <a:ext cx="96" cy="0"/>
              </a:xfrm>
              <a:prstGeom prst="line">
                <a:avLst/>
              </a:prstGeom>
              <a:noFill/>
              <a:ln w="12700">
                <a:solidFill>
                  <a:schemeClr val="tx1"/>
                </a:solidFill>
                <a:round/>
                <a:headEnd/>
                <a:tailEnd/>
              </a:ln>
              <a:effectLst/>
            </p:spPr>
            <p:txBody>
              <a:bodyPr wrap="none" anchor="ctr"/>
              <a:lstStyle/>
              <a:p>
                <a:endParaRPr lang="en-US"/>
              </a:p>
            </p:txBody>
          </p:sp>
          <p:sp>
            <p:nvSpPr>
              <p:cNvPr id="18502" name="Line 70"/>
              <p:cNvSpPr>
                <a:spLocks noChangeShapeType="1"/>
              </p:cNvSpPr>
              <p:nvPr/>
            </p:nvSpPr>
            <p:spPr bwMode="auto">
              <a:xfrm>
                <a:off x="2703" y="2037"/>
                <a:ext cx="73" cy="0"/>
              </a:xfrm>
              <a:prstGeom prst="line">
                <a:avLst/>
              </a:prstGeom>
              <a:noFill/>
              <a:ln w="12700">
                <a:solidFill>
                  <a:schemeClr val="tx1"/>
                </a:solidFill>
                <a:round/>
                <a:headEnd/>
                <a:tailEnd/>
              </a:ln>
              <a:effectLst/>
            </p:spPr>
            <p:txBody>
              <a:bodyPr wrap="none" anchor="ctr"/>
              <a:lstStyle/>
              <a:p>
                <a:endParaRPr lang="en-US"/>
              </a:p>
            </p:txBody>
          </p:sp>
          <p:sp>
            <p:nvSpPr>
              <p:cNvPr id="18503" name="Line 71"/>
              <p:cNvSpPr>
                <a:spLocks noChangeShapeType="1"/>
              </p:cNvSpPr>
              <p:nvPr/>
            </p:nvSpPr>
            <p:spPr bwMode="auto">
              <a:xfrm>
                <a:off x="2712" y="2058"/>
                <a:ext cx="50" cy="0"/>
              </a:xfrm>
              <a:prstGeom prst="line">
                <a:avLst/>
              </a:prstGeom>
              <a:noFill/>
              <a:ln w="12700">
                <a:solidFill>
                  <a:schemeClr val="tx1"/>
                </a:solidFill>
                <a:round/>
                <a:headEnd/>
                <a:tailEnd/>
              </a:ln>
              <a:effectLst/>
            </p:spPr>
            <p:txBody>
              <a:bodyPr wrap="none" anchor="ctr"/>
              <a:lstStyle/>
              <a:p>
                <a:endParaRPr lang="en-US"/>
              </a:p>
            </p:txBody>
          </p:sp>
          <p:sp>
            <p:nvSpPr>
              <p:cNvPr id="18504" name="Line 72"/>
              <p:cNvSpPr>
                <a:spLocks noChangeShapeType="1"/>
              </p:cNvSpPr>
              <p:nvPr/>
            </p:nvSpPr>
            <p:spPr bwMode="auto">
              <a:xfrm flipV="1">
                <a:off x="2736" y="1968"/>
                <a:ext cx="0" cy="48"/>
              </a:xfrm>
              <a:prstGeom prst="line">
                <a:avLst/>
              </a:prstGeom>
              <a:noFill/>
              <a:ln w="12700">
                <a:solidFill>
                  <a:schemeClr val="tx1"/>
                </a:solidFill>
                <a:round/>
                <a:headEnd/>
                <a:tailEnd/>
              </a:ln>
              <a:effectLst/>
            </p:spPr>
            <p:txBody>
              <a:bodyPr wrap="none" anchor="ctr"/>
              <a:lstStyle/>
              <a:p>
                <a:endParaRPr lang="en-US"/>
              </a:p>
            </p:txBody>
          </p:sp>
          <p:sp>
            <p:nvSpPr>
              <p:cNvPr id="18505" name="Line 73"/>
              <p:cNvSpPr>
                <a:spLocks noChangeShapeType="1"/>
              </p:cNvSpPr>
              <p:nvPr/>
            </p:nvSpPr>
            <p:spPr bwMode="auto">
              <a:xfrm>
                <a:off x="2725" y="2076"/>
                <a:ext cx="27" cy="0"/>
              </a:xfrm>
              <a:prstGeom prst="line">
                <a:avLst/>
              </a:prstGeom>
              <a:noFill/>
              <a:ln w="12700">
                <a:solidFill>
                  <a:schemeClr val="tx1"/>
                </a:solidFill>
                <a:round/>
                <a:headEnd/>
                <a:tailEnd/>
              </a:ln>
              <a:effectLst/>
            </p:spPr>
            <p:txBody>
              <a:bodyPr wrap="none" anchor="ctr"/>
              <a:lstStyle/>
              <a:p>
                <a:endParaRPr lang="en-US"/>
              </a:p>
            </p:txBody>
          </p:sp>
        </p:grpSp>
        <p:grpSp>
          <p:nvGrpSpPr>
            <p:cNvPr id="18506" name="Group 74"/>
            <p:cNvGrpSpPr>
              <a:grpSpLocks/>
            </p:cNvGrpSpPr>
            <p:nvPr/>
          </p:nvGrpSpPr>
          <p:grpSpPr bwMode="auto">
            <a:xfrm rot="-5400000">
              <a:off x="1440" y="1688"/>
              <a:ext cx="288" cy="96"/>
              <a:chOff x="672" y="2448"/>
              <a:chExt cx="288" cy="96"/>
            </a:xfrm>
          </p:grpSpPr>
          <p:sp>
            <p:nvSpPr>
              <p:cNvPr id="18507" name="Line 75"/>
              <p:cNvSpPr>
                <a:spLocks noChangeShapeType="1"/>
              </p:cNvSpPr>
              <p:nvPr/>
            </p:nvSpPr>
            <p:spPr bwMode="auto">
              <a:xfrm flipH="1">
                <a:off x="91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508" name="Line 76"/>
              <p:cNvSpPr>
                <a:spLocks noChangeShapeType="1"/>
              </p:cNvSpPr>
              <p:nvPr/>
            </p:nvSpPr>
            <p:spPr bwMode="auto">
              <a:xfrm>
                <a:off x="912"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509" name="Line 77"/>
              <p:cNvSpPr>
                <a:spLocks noChangeShapeType="1"/>
              </p:cNvSpPr>
              <p:nvPr/>
            </p:nvSpPr>
            <p:spPr bwMode="auto">
              <a:xfrm>
                <a:off x="720" y="2448"/>
                <a:ext cx="0" cy="9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510" name="Line 78"/>
              <p:cNvSpPr>
                <a:spLocks noChangeShapeType="1"/>
              </p:cNvSpPr>
              <p:nvPr/>
            </p:nvSpPr>
            <p:spPr bwMode="auto">
              <a:xfrm flipH="1">
                <a:off x="720" y="2544"/>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511" name="Line 79"/>
              <p:cNvSpPr>
                <a:spLocks noChangeShapeType="1"/>
              </p:cNvSpPr>
              <p:nvPr/>
            </p:nvSpPr>
            <p:spPr bwMode="auto">
              <a:xfrm flipH="1">
                <a:off x="720" y="2448"/>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512" name="Line 80"/>
              <p:cNvSpPr>
                <a:spLocks noChangeShapeType="1"/>
              </p:cNvSpPr>
              <p:nvPr/>
            </p:nvSpPr>
            <p:spPr bwMode="auto">
              <a:xfrm flipH="1">
                <a:off x="672" y="2496"/>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cxnSp>
          <p:nvCxnSpPr>
            <p:cNvPr id="18513" name="AutoShape 81"/>
            <p:cNvCxnSpPr>
              <a:cxnSpLocks noChangeShapeType="1"/>
              <a:stCxn id="18494" idx="0"/>
              <a:endCxn id="18512" idx="1"/>
            </p:cNvCxnSpPr>
            <p:nvPr/>
          </p:nvCxnSpPr>
          <p:spPr bwMode="auto">
            <a:xfrm flipV="1">
              <a:off x="1584" y="1880"/>
              <a:ext cx="0" cy="201"/>
            </a:xfrm>
            <a:prstGeom prst="straightConnector1">
              <a:avLst/>
            </a:prstGeom>
            <a:noFill/>
            <a:ln w="12700">
              <a:solidFill>
                <a:schemeClr val="tx1"/>
              </a:solidFill>
              <a:round/>
              <a:headEnd/>
              <a:tailEnd/>
            </a:ln>
            <a:effectLst/>
          </p:spPr>
        </p:cxnSp>
        <p:sp>
          <p:nvSpPr>
            <p:cNvPr id="18514" name="Line 82"/>
            <p:cNvSpPr>
              <a:spLocks noChangeShapeType="1"/>
            </p:cNvSpPr>
            <p:nvPr/>
          </p:nvSpPr>
          <p:spPr bwMode="auto">
            <a:xfrm flipV="1">
              <a:off x="1584" y="1479"/>
              <a:ext cx="0" cy="113"/>
            </a:xfrm>
            <a:prstGeom prst="line">
              <a:avLst/>
            </a:prstGeom>
            <a:noFill/>
            <a:ln w="12700">
              <a:solidFill>
                <a:schemeClr val="tx1"/>
              </a:solidFill>
              <a:round/>
              <a:headEnd/>
              <a:tailEnd type="triangle" w="med" len="med"/>
            </a:ln>
            <a:effectLst/>
          </p:spPr>
          <p:txBody>
            <a:bodyPr/>
            <a:lstStyle/>
            <a:p>
              <a:endParaRPr lang="en-US"/>
            </a:p>
          </p:txBody>
        </p:sp>
        <p:sp>
          <p:nvSpPr>
            <p:cNvPr id="18515" name="Text Box 83"/>
            <p:cNvSpPr txBox="1">
              <a:spLocks noChangeArrowheads="1"/>
            </p:cNvSpPr>
            <p:nvPr/>
          </p:nvSpPr>
          <p:spPr bwMode="auto">
            <a:xfrm>
              <a:off x="1247" y="1310"/>
              <a:ext cx="676" cy="231"/>
            </a:xfrm>
            <a:prstGeom prst="rect">
              <a:avLst/>
            </a:prstGeom>
            <a:noFill/>
            <a:ln w="12700">
              <a:noFill/>
              <a:miter lim="800000"/>
              <a:headEnd/>
              <a:tailEnd/>
            </a:ln>
            <a:effectLst/>
          </p:spPr>
          <p:txBody>
            <a:bodyPr wrap="none">
              <a:spAutoFit/>
            </a:bodyPr>
            <a:lstStyle/>
            <a:p>
              <a:r>
                <a:rPr lang="en-US"/>
                <a:t>-16.4 KV</a:t>
              </a:r>
            </a:p>
          </p:txBody>
        </p:sp>
      </p:grpSp>
      <p:sp>
        <p:nvSpPr>
          <p:cNvPr id="18518" name="Text Box 86"/>
          <p:cNvSpPr txBox="1">
            <a:spLocks noChangeArrowheads="1"/>
          </p:cNvSpPr>
          <p:nvPr/>
        </p:nvSpPr>
        <p:spPr bwMode="auto">
          <a:xfrm>
            <a:off x="2336800" y="4211638"/>
            <a:ext cx="728663" cy="366712"/>
          </a:xfrm>
          <a:prstGeom prst="rect">
            <a:avLst/>
          </a:prstGeom>
          <a:noFill/>
          <a:ln w="12700">
            <a:noFill/>
            <a:miter lim="800000"/>
            <a:headEnd/>
            <a:tailEnd/>
          </a:ln>
          <a:effectLst/>
        </p:spPr>
        <p:txBody>
          <a:bodyPr wrap="none">
            <a:spAutoFit/>
          </a:bodyPr>
          <a:lstStyle/>
          <a:p>
            <a:r>
              <a:rPr lang="en-US"/>
              <a:t>5 G</a:t>
            </a:r>
            <a:r>
              <a:rPr lang="en-US">
                <a:sym typeface="Symbol" pitchFamily="18" charset="2"/>
              </a:rPr>
              <a:t></a:t>
            </a:r>
          </a:p>
        </p:txBody>
      </p:sp>
      <p:sp>
        <p:nvSpPr>
          <p:cNvPr id="18519" name="Text Box 87"/>
          <p:cNvSpPr txBox="1">
            <a:spLocks noChangeArrowheads="1"/>
          </p:cNvSpPr>
          <p:nvPr/>
        </p:nvSpPr>
        <p:spPr bwMode="auto">
          <a:xfrm>
            <a:off x="2336800" y="5022850"/>
            <a:ext cx="957263" cy="366713"/>
          </a:xfrm>
          <a:prstGeom prst="rect">
            <a:avLst/>
          </a:prstGeom>
          <a:noFill/>
          <a:ln w="12700">
            <a:noFill/>
            <a:miter lim="800000"/>
            <a:headEnd/>
            <a:tailEnd/>
          </a:ln>
          <a:effectLst/>
        </p:spPr>
        <p:txBody>
          <a:bodyPr wrap="none">
            <a:spAutoFit/>
          </a:bodyPr>
          <a:lstStyle/>
          <a:p>
            <a:r>
              <a:rPr lang="en-US"/>
              <a:t>392 K</a:t>
            </a:r>
            <a:r>
              <a:rPr lang="en-US">
                <a:sym typeface="Symbol" pitchFamily="18" charset="2"/>
              </a:rPr>
              <a:t></a:t>
            </a:r>
          </a:p>
        </p:txBody>
      </p:sp>
      <p:pic>
        <p:nvPicPr>
          <p:cNvPr id="18520" name="Picture 88" descr="elmb1"/>
          <p:cNvPicPr>
            <a:picLocks noChangeAspect="1" noChangeArrowheads="1"/>
          </p:cNvPicPr>
          <p:nvPr/>
        </p:nvPicPr>
        <p:blipFill>
          <a:blip r:embed="rId4" cstate="print"/>
          <a:srcRect/>
          <a:stretch>
            <a:fillRect/>
          </a:stretch>
        </p:blipFill>
        <p:spPr bwMode="auto">
          <a:xfrm>
            <a:off x="7262813" y="4394200"/>
            <a:ext cx="2727325" cy="2139950"/>
          </a:xfrm>
          <a:prstGeom prst="rect">
            <a:avLst/>
          </a:prstGeom>
          <a:noFill/>
        </p:spPr>
      </p:pic>
      <p:sp>
        <p:nvSpPr>
          <p:cNvPr id="18521" name="Line 89"/>
          <p:cNvSpPr>
            <a:spLocks noChangeShapeType="1"/>
          </p:cNvSpPr>
          <p:nvPr/>
        </p:nvSpPr>
        <p:spPr bwMode="auto">
          <a:xfrm>
            <a:off x="2295525" y="4778375"/>
            <a:ext cx="1663700" cy="0"/>
          </a:xfrm>
          <a:prstGeom prst="line">
            <a:avLst/>
          </a:prstGeom>
          <a:noFill/>
          <a:ln w="12700">
            <a:solidFill>
              <a:schemeClr val="tx1"/>
            </a:solidFill>
            <a:round/>
            <a:headEnd/>
            <a:tailEnd/>
          </a:ln>
          <a:effectLst/>
        </p:spPr>
        <p:txBody>
          <a:bodyPr/>
          <a:lstStyle/>
          <a:p>
            <a:endParaRPr lang="en-US"/>
          </a:p>
        </p:txBody>
      </p:sp>
      <p:sp>
        <p:nvSpPr>
          <p:cNvPr id="18522" name="Line 90"/>
          <p:cNvSpPr>
            <a:spLocks noChangeShapeType="1"/>
          </p:cNvSpPr>
          <p:nvPr/>
        </p:nvSpPr>
        <p:spPr bwMode="auto">
          <a:xfrm>
            <a:off x="2295525" y="5446713"/>
            <a:ext cx="1663700" cy="0"/>
          </a:xfrm>
          <a:prstGeom prst="line">
            <a:avLst/>
          </a:prstGeom>
          <a:noFill/>
          <a:ln w="12700">
            <a:solidFill>
              <a:schemeClr val="tx1"/>
            </a:solidFill>
            <a:round/>
            <a:headEnd/>
            <a:tailEnd/>
          </a:ln>
          <a:effectLst/>
        </p:spPr>
        <p:txBody>
          <a:bodyPr/>
          <a:lstStyle/>
          <a:p>
            <a:endParaRPr lang="en-US"/>
          </a:p>
        </p:txBody>
      </p:sp>
      <p:sp>
        <p:nvSpPr>
          <p:cNvPr id="18523" name="Line 91"/>
          <p:cNvSpPr>
            <a:spLocks noChangeShapeType="1"/>
          </p:cNvSpPr>
          <p:nvPr/>
        </p:nvSpPr>
        <p:spPr bwMode="auto">
          <a:xfrm>
            <a:off x="1344613" y="4778375"/>
            <a:ext cx="679450" cy="0"/>
          </a:xfrm>
          <a:prstGeom prst="line">
            <a:avLst/>
          </a:prstGeom>
          <a:noFill/>
          <a:ln w="12700">
            <a:solidFill>
              <a:schemeClr val="tx1"/>
            </a:solidFill>
            <a:round/>
            <a:headEnd/>
            <a:tailEnd/>
          </a:ln>
          <a:effectLst/>
        </p:spPr>
        <p:txBody>
          <a:bodyPr/>
          <a:lstStyle/>
          <a:p>
            <a:endParaRPr lang="en-US"/>
          </a:p>
        </p:txBody>
      </p:sp>
      <p:sp>
        <p:nvSpPr>
          <p:cNvPr id="18524" name="Line 92"/>
          <p:cNvSpPr>
            <a:spLocks noChangeShapeType="1"/>
          </p:cNvSpPr>
          <p:nvPr/>
        </p:nvSpPr>
        <p:spPr bwMode="auto">
          <a:xfrm>
            <a:off x="2024063" y="4778375"/>
            <a:ext cx="0" cy="960438"/>
          </a:xfrm>
          <a:prstGeom prst="line">
            <a:avLst/>
          </a:prstGeom>
          <a:noFill/>
          <a:ln w="12700">
            <a:solidFill>
              <a:schemeClr val="tx1"/>
            </a:solidFill>
            <a:round/>
            <a:headEnd/>
            <a:tailEnd/>
          </a:ln>
          <a:effectLst/>
        </p:spPr>
        <p:txBody>
          <a:bodyPr/>
          <a:lstStyle/>
          <a:p>
            <a:endParaRPr lang="en-US"/>
          </a:p>
        </p:txBody>
      </p:sp>
      <p:sp>
        <p:nvSpPr>
          <p:cNvPr id="18525" name="Line 93"/>
          <p:cNvSpPr>
            <a:spLocks noChangeShapeType="1"/>
          </p:cNvSpPr>
          <p:nvPr/>
        </p:nvSpPr>
        <p:spPr bwMode="auto">
          <a:xfrm>
            <a:off x="2024063" y="5738813"/>
            <a:ext cx="1935162" cy="0"/>
          </a:xfrm>
          <a:prstGeom prst="line">
            <a:avLst/>
          </a:prstGeom>
          <a:noFill/>
          <a:ln w="12700">
            <a:solidFill>
              <a:schemeClr val="tx1"/>
            </a:solidFill>
            <a:round/>
            <a:headEnd/>
            <a:tailEnd/>
          </a:ln>
          <a:effectLst/>
        </p:spPr>
        <p:txBody>
          <a:bodyPr/>
          <a:lstStyle/>
          <a:p>
            <a:endParaRPr lang="en-US"/>
          </a:p>
        </p:txBody>
      </p:sp>
      <p:sp>
        <p:nvSpPr>
          <p:cNvPr id="18526" name="Line 94"/>
          <p:cNvSpPr>
            <a:spLocks noChangeShapeType="1"/>
          </p:cNvSpPr>
          <p:nvPr/>
        </p:nvSpPr>
        <p:spPr bwMode="auto">
          <a:xfrm>
            <a:off x="1344613" y="5445125"/>
            <a:ext cx="500062" cy="0"/>
          </a:xfrm>
          <a:prstGeom prst="line">
            <a:avLst/>
          </a:prstGeom>
          <a:noFill/>
          <a:ln w="12700">
            <a:solidFill>
              <a:schemeClr val="tx1"/>
            </a:solidFill>
            <a:round/>
            <a:headEnd/>
            <a:tailEnd/>
          </a:ln>
          <a:effectLst/>
        </p:spPr>
        <p:txBody>
          <a:bodyPr/>
          <a:lstStyle/>
          <a:p>
            <a:endParaRPr lang="en-US"/>
          </a:p>
        </p:txBody>
      </p:sp>
      <p:sp>
        <p:nvSpPr>
          <p:cNvPr id="18527" name="Line 95"/>
          <p:cNvSpPr>
            <a:spLocks noChangeShapeType="1"/>
          </p:cNvSpPr>
          <p:nvPr/>
        </p:nvSpPr>
        <p:spPr bwMode="auto">
          <a:xfrm>
            <a:off x="1844675" y="5446713"/>
            <a:ext cx="0" cy="412750"/>
          </a:xfrm>
          <a:prstGeom prst="line">
            <a:avLst/>
          </a:prstGeom>
          <a:noFill/>
          <a:ln w="12700">
            <a:solidFill>
              <a:schemeClr val="tx1"/>
            </a:solidFill>
            <a:round/>
            <a:headEnd/>
            <a:tailEnd/>
          </a:ln>
          <a:effectLst/>
        </p:spPr>
        <p:txBody>
          <a:bodyPr/>
          <a:lstStyle/>
          <a:p>
            <a:endParaRPr lang="en-US"/>
          </a:p>
        </p:txBody>
      </p:sp>
      <p:sp>
        <p:nvSpPr>
          <p:cNvPr id="18528" name="Line 96"/>
          <p:cNvSpPr>
            <a:spLocks noChangeShapeType="1"/>
          </p:cNvSpPr>
          <p:nvPr/>
        </p:nvSpPr>
        <p:spPr bwMode="auto">
          <a:xfrm>
            <a:off x="1844675" y="5859463"/>
            <a:ext cx="2114550" cy="0"/>
          </a:xfrm>
          <a:prstGeom prst="line">
            <a:avLst/>
          </a:prstGeom>
          <a:noFill/>
          <a:ln w="12700">
            <a:solidFill>
              <a:schemeClr val="tx1"/>
            </a:solidFill>
            <a:round/>
            <a:headEnd/>
            <a:tailEnd/>
          </a:ln>
          <a:effectLst/>
        </p:spPr>
        <p:txBody>
          <a:bodyPr/>
          <a:lstStyle/>
          <a:p>
            <a:endParaRPr lang="en-US"/>
          </a:p>
        </p:txBody>
      </p:sp>
      <p:sp>
        <p:nvSpPr>
          <p:cNvPr id="18529" name="Line 97"/>
          <p:cNvSpPr>
            <a:spLocks noChangeShapeType="1"/>
          </p:cNvSpPr>
          <p:nvPr/>
        </p:nvSpPr>
        <p:spPr bwMode="auto">
          <a:xfrm>
            <a:off x="381000" y="4778375"/>
            <a:ext cx="608013" cy="0"/>
          </a:xfrm>
          <a:prstGeom prst="line">
            <a:avLst/>
          </a:prstGeom>
          <a:noFill/>
          <a:ln w="12700">
            <a:solidFill>
              <a:schemeClr val="tx1"/>
            </a:solidFill>
            <a:round/>
            <a:headEnd/>
            <a:tailEnd/>
          </a:ln>
          <a:effectLst/>
        </p:spPr>
        <p:txBody>
          <a:bodyPr/>
          <a:lstStyle/>
          <a:p>
            <a:endParaRPr lang="en-US"/>
          </a:p>
        </p:txBody>
      </p:sp>
      <p:sp>
        <p:nvSpPr>
          <p:cNvPr id="18530" name="Line 98"/>
          <p:cNvSpPr>
            <a:spLocks noChangeShapeType="1"/>
          </p:cNvSpPr>
          <p:nvPr/>
        </p:nvSpPr>
        <p:spPr bwMode="auto">
          <a:xfrm>
            <a:off x="989013" y="4778375"/>
            <a:ext cx="0" cy="1306513"/>
          </a:xfrm>
          <a:prstGeom prst="line">
            <a:avLst/>
          </a:prstGeom>
          <a:noFill/>
          <a:ln w="12700">
            <a:solidFill>
              <a:schemeClr val="tx1"/>
            </a:solidFill>
            <a:round/>
            <a:headEnd/>
            <a:tailEnd/>
          </a:ln>
          <a:effectLst/>
        </p:spPr>
        <p:txBody>
          <a:bodyPr/>
          <a:lstStyle/>
          <a:p>
            <a:endParaRPr lang="en-US"/>
          </a:p>
        </p:txBody>
      </p:sp>
      <p:sp>
        <p:nvSpPr>
          <p:cNvPr id="18531" name="Line 99"/>
          <p:cNvSpPr>
            <a:spLocks noChangeShapeType="1"/>
          </p:cNvSpPr>
          <p:nvPr/>
        </p:nvSpPr>
        <p:spPr bwMode="auto">
          <a:xfrm>
            <a:off x="989013" y="6084888"/>
            <a:ext cx="2970212" cy="0"/>
          </a:xfrm>
          <a:prstGeom prst="line">
            <a:avLst/>
          </a:prstGeom>
          <a:noFill/>
          <a:ln w="12700">
            <a:solidFill>
              <a:schemeClr val="tx1"/>
            </a:solidFill>
            <a:round/>
            <a:headEnd/>
            <a:tailEnd/>
          </a:ln>
          <a:effectLst/>
        </p:spPr>
        <p:txBody>
          <a:bodyPr/>
          <a:lstStyle/>
          <a:p>
            <a:endParaRPr lang="en-US"/>
          </a:p>
        </p:txBody>
      </p:sp>
      <p:sp>
        <p:nvSpPr>
          <p:cNvPr id="18532" name="Line 100"/>
          <p:cNvSpPr>
            <a:spLocks noChangeShapeType="1"/>
          </p:cNvSpPr>
          <p:nvPr/>
        </p:nvSpPr>
        <p:spPr bwMode="auto">
          <a:xfrm>
            <a:off x="381000" y="5445125"/>
            <a:ext cx="455613" cy="0"/>
          </a:xfrm>
          <a:prstGeom prst="line">
            <a:avLst/>
          </a:prstGeom>
          <a:noFill/>
          <a:ln w="12700">
            <a:solidFill>
              <a:schemeClr val="tx1"/>
            </a:solidFill>
            <a:round/>
            <a:headEnd/>
            <a:tailEnd/>
          </a:ln>
          <a:effectLst/>
        </p:spPr>
        <p:txBody>
          <a:bodyPr/>
          <a:lstStyle/>
          <a:p>
            <a:endParaRPr lang="en-US"/>
          </a:p>
        </p:txBody>
      </p:sp>
      <p:sp>
        <p:nvSpPr>
          <p:cNvPr id="18533" name="Line 101"/>
          <p:cNvSpPr>
            <a:spLocks noChangeShapeType="1"/>
          </p:cNvSpPr>
          <p:nvPr/>
        </p:nvSpPr>
        <p:spPr bwMode="auto">
          <a:xfrm>
            <a:off x="836613" y="5446713"/>
            <a:ext cx="0" cy="817562"/>
          </a:xfrm>
          <a:prstGeom prst="line">
            <a:avLst/>
          </a:prstGeom>
          <a:noFill/>
          <a:ln w="12700">
            <a:solidFill>
              <a:schemeClr val="tx1"/>
            </a:solidFill>
            <a:round/>
            <a:headEnd/>
            <a:tailEnd/>
          </a:ln>
          <a:effectLst/>
        </p:spPr>
        <p:txBody>
          <a:bodyPr/>
          <a:lstStyle/>
          <a:p>
            <a:endParaRPr lang="en-US"/>
          </a:p>
        </p:txBody>
      </p:sp>
      <p:sp>
        <p:nvSpPr>
          <p:cNvPr id="18534" name="Line 102"/>
          <p:cNvSpPr>
            <a:spLocks noChangeShapeType="1"/>
          </p:cNvSpPr>
          <p:nvPr/>
        </p:nvSpPr>
        <p:spPr bwMode="auto">
          <a:xfrm>
            <a:off x="836613" y="6264275"/>
            <a:ext cx="3122612" cy="0"/>
          </a:xfrm>
          <a:prstGeom prst="line">
            <a:avLst/>
          </a:prstGeom>
          <a:noFill/>
          <a:ln w="12700">
            <a:solidFill>
              <a:schemeClr val="tx1"/>
            </a:solidFill>
            <a:round/>
            <a:headEnd/>
            <a:tailEnd/>
          </a:ln>
          <a:effectLst/>
        </p:spPr>
        <p:txBody>
          <a:bodyPr/>
          <a:lstStyle/>
          <a:p>
            <a:endParaRPr lang="en-US"/>
          </a:p>
        </p:txBody>
      </p:sp>
      <p:sp>
        <p:nvSpPr>
          <p:cNvPr id="18535" name="AutoShape 103"/>
          <p:cNvSpPr>
            <a:spLocks noChangeArrowheads="1"/>
          </p:cNvSpPr>
          <p:nvPr/>
        </p:nvSpPr>
        <p:spPr bwMode="auto">
          <a:xfrm>
            <a:off x="6615113" y="5167313"/>
            <a:ext cx="1169987" cy="554037"/>
          </a:xfrm>
          <a:prstGeom prst="rightArrow">
            <a:avLst>
              <a:gd name="adj1" fmla="val 50000"/>
              <a:gd name="adj2" fmla="val 52794"/>
            </a:avLst>
          </a:prstGeom>
          <a:solidFill>
            <a:schemeClr val="accent1"/>
          </a:solidFill>
          <a:ln w="12700">
            <a:solidFill>
              <a:schemeClr val="tx1"/>
            </a:solidFill>
            <a:miter lim="800000"/>
            <a:headEnd/>
            <a:tailEnd/>
          </a:ln>
          <a:effectLst/>
        </p:spPr>
        <p:txBody>
          <a:bodyPr wrap="none" anchor="ctr"/>
          <a:lstStyle/>
          <a:p>
            <a:endParaRPr lang="en-US"/>
          </a:p>
        </p:txBody>
      </p:sp>
      <p:sp>
        <p:nvSpPr>
          <p:cNvPr id="18536" name="Text Box 104"/>
          <p:cNvSpPr txBox="1">
            <a:spLocks noChangeArrowheads="1"/>
          </p:cNvSpPr>
          <p:nvPr/>
        </p:nvSpPr>
        <p:spPr bwMode="auto">
          <a:xfrm>
            <a:off x="1471613" y="6257925"/>
            <a:ext cx="527050" cy="366713"/>
          </a:xfrm>
          <a:prstGeom prst="rect">
            <a:avLst/>
          </a:prstGeom>
          <a:noFill/>
          <a:ln w="12700">
            <a:noFill/>
            <a:miter lim="800000"/>
            <a:headEnd/>
            <a:tailEnd/>
          </a:ln>
          <a:effectLst/>
        </p:spPr>
        <p:txBody>
          <a:bodyPr wrap="none">
            <a:spAutoFit/>
          </a:bodyPr>
          <a:lstStyle/>
          <a:p>
            <a:r>
              <a:rPr lang="en-US"/>
              <a:t>X 2</a:t>
            </a:r>
          </a:p>
        </p:txBody>
      </p:sp>
      <p:sp>
        <p:nvSpPr>
          <p:cNvPr id="18537" name="Text Box 105"/>
          <p:cNvSpPr txBox="1">
            <a:spLocks noChangeArrowheads="1"/>
          </p:cNvSpPr>
          <p:nvPr/>
        </p:nvSpPr>
        <p:spPr bwMode="auto">
          <a:xfrm>
            <a:off x="225425" y="503238"/>
            <a:ext cx="9675813" cy="1054100"/>
          </a:xfrm>
          <a:prstGeom prst="rect">
            <a:avLst/>
          </a:prstGeom>
          <a:noFill/>
          <a:ln w="12700">
            <a:noFill/>
            <a:miter lim="800000"/>
            <a:headEnd/>
            <a:tailEnd/>
          </a:ln>
          <a:effectLst/>
        </p:spPr>
        <p:txBody>
          <a:bodyPr>
            <a:spAutoFit/>
          </a:bodyPr>
          <a:lstStyle/>
          <a:p>
            <a:pPr>
              <a:spcBef>
                <a:spcPct val="50000"/>
              </a:spcBef>
            </a:pPr>
            <a:r>
              <a:rPr lang="en-US"/>
              <a:t>The Protection Board is a buffering system able to copy the voltages to be monitored while assuring the safe condition under any discharge.</a:t>
            </a:r>
          </a:p>
          <a:p>
            <a:pPr>
              <a:spcBef>
                <a:spcPct val="50000"/>
              </a:spcBef>
            </a:pPr>
            <a:r>
              <a:rPr lang="en-US"/>
              <a:t>The specifications the Protection Boards are able to satisfy are:</a:t>
            </a:r>
          </a:p>
        </p:txBody>
      </p:sp>
      <p:sp>
        <p:nvSpPr>
          <p:cNvPr id="18538" name="Text Box 106"/>
          <p:cNvSpPr txBox="1">
            <a:spLocks noChangeArrowheads="1"/>
          </p:cNvSpPr>
          <p:nvPr/>
        </p:nvSpPr>
        <p:spPr bwMode="auto">
          <a:xfrm>
            <a:off x="728663" y="1639888"/>
            <a:ext cx="8847137" cy="2154237"/>
          </a:xfrm>
          <a:prstGeom prst="rect">
            <a:avLst/>
          </a:prstGeom>
          <a:noFill/>
          <a:ln w="12700">
            <a:noFill/>
            <a:miter lim="800000"/>
            <a:headEnd/>
            <a:tailEnd/>
          </a:ln>
          <a:effectLst/>
        </p:spPr>
        <p:txBody>
          <a:bodyPr>
            <a:spAutoFit/>
          </a:bodyPr>
          <a:lstStyle/>
          <a:p>
            <a:pPr marL="358775" indent="-358775">
              <a:spcBef>
                <a:spcPct val="50000"/>
              </a:spcBef>
              <a:buFontTx/>
              <a:buChar char="•"/>
            </a:pPr>
            <a:r>
              <a:rPr lang="en-US">
                <a:solidFill>
                  <a:srgbClr val="66FF33"/>
                </a:solidFill>
              </a:rPr>
              <a:t>Unity gain inverting buffering (the ELMB has a larger operating positive range);</a:t>
            </a:r>
          </a:p>
          <a:p>
            <a:pPr marL="358775" indent="-358775">
              <a:spcBef>
                <a:spcPct val="50000"/>
              </a:spcBef>
              <a:buFontTx/>
              <a:buChar char="•"/>
            </a:pPr>
            <a:r>
              <a:rPr lang="en-US">
                <a:solidFill>
                  <a:srgbClr val="66FF33"/>
                </a:solidFill>
              </a:rPr>
              <a:t>Safe margin between -2.5 V and 5 V against </a:t>
            </a:r>
            <a:r>
              <a:rPr lang="en-US">
                <a:solidFill>
                  <a:srgbClr val="66FF33"/>
                </a:solidFill>
                <a:sym typeface="Symbol" pitchFamily="18" charset="2"/>
              </a:rPr>
              <a:t>150 V input discharge;</a:t>
            </a:r>
          </a:p>
          <a:p>
            <a:pPr marL="358775" indent="-358775">
              <a:spcBef>
                <a:spcPct val="50000"/>
              </a:spcBef>
              <a:buFontTx/>
              <a:buChar char="•"/>
            </a:pPr>
            <a:r>
              <a:rPr lang="en-US">
                <a:solidFill>
                  <a:srgbClr val="66FF33"/>
                </a:solidFill>
                <a:sym typeface="Symbol" pitchFamily="18" charset="2"/>
              </a:rPr>
              <a:t>7 channels per board to manage 6 signals from 2 half-columns and the bias voltage of the Silicon pixel arrays of the same column;</a:t>
            </a:r>
          </a:p>
          <a:p>
            <a:pPr marL="358775" indent="-358775">
              <a:spcBef>
                <a:spcPct val="50000"/>
              </a:spcBef>
              <a:buFontTx/>
              <a:buChar char="•"/>
            </a:pPr>
            <a:r>
              <a:rPr lang="en-US">
                <a:solidFill>
                  <a:srgbClr val="66FF33"/>
                </a:solidFill>
                <a:sym typeface="Symbol" pitchFamily="18" charset="2"/>
              </a:rPr>
              <a:t>Radiation tolerance against the working location (within the radiation area of LHCb), 9.610</a:t>
            </a:r>
            <a:r>
              <a:rPr lang="en-US" baseline="30000">
                <a:solidFill>
                  <a:srgbClr val="66FF33"/>
                </a:solidFill>
                <a:sym typeface="Symbol" pitchFamily="18" charset="2"/>
              </a:rPr>
              <a:t>11</a:t>
            </a:r>
            <a:r>
              <a:rPr lang="en-US">
                <a:solidFill>
                  <a:srgbClr val="66FF33"/>
                </a:solidFill>
                <a:sym typeface="Symbol" pitchFamily="18" charset="2"/>
              </a:rPr>
              <a:t> n/cm</a:t>
            </a:r>
            <a:r>
              <a:rPr lang="en-US" baseline="30000">
                <a:solidFill>
                  <a:srgbClr val="66FF33"/>
                </a:solidFill>
                <a:sym typeface="Symbol" pitchFamily="18" charset="2"/>
              </a:rPr>
              <a:t>2</a:t>
            </a:r>
            <a:r>
              <a:rPr lang="en-US">
                <a:solidFill>
                  <a:srgbClr val="66FF33"/>
                </a:solidFill>
                <a:sym typeface="Symbol" pitchFamily="18" charset="2"/>
              </a:rPr>
              <a:t>, 700 rad;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21" name="Group 17"/>
          <p:cNvGrpSpPr>
            <a:grpSpLocks/>
          </p:cNvGrpSpPr>
          <p:nvPr/>
        </p:nvGrpSpPr>
        <p:grpSpPr bwMode="auto">
          <a:xfrm>
            <a:off x="134938" y="2403475"/>
            <a:ext cx="8351837" cy="3995738"/>
            <a:chOff x="574" y="1338"/>
            <a:chExt cx="5261" cy="2517"/>
          </a:xfrm>
        </p:grpSpPr>
        <p:pic>
          <p:nvPicPr>
            <p:cNvPr id="21509" name="Picture 5"/>
            <p:cNvPicPr>
              <a:picLocks noChangeAspect="1" noChangeArrowheads="1"/>
            </p:cNvPicPr>
            <p:nvPr/>
          </p:nvPicPr>
          <p:blipFill>
            <a:blip r:embed="rId3" cstate="print"/>
            <a:srcRect/>
            <a:stretch>
              <a:fillRect/>
            </a:stretch>
          </p:blipFill>
          <p:spPr bwMode="auto">
            <a:xfrm>
              <a:off x="709" y="1338"/>
              <a:ext cx="5126" cy="2517"/>
            </a:xfrm>
            <a:prstGeom prst="rect">
              <a:avLst/>
            </a:prstGeom>
            <a:noFill/>
          </p:spPr>
        </p:pic>
        <p:sp>
          <p:nvSpPr>
            <p:cNvPr id="21510" name="Text Box 6"/>
            <p:cNvSpPr txBox="1">
              <a:spLocks noChangeArrowheads="1"/>
            </p:cNvSpPr>
            <p:nvPr/>
          </p:nvSpPr>
          <p:spPr bwMode="auto">
            <a:xfrm>
              <a:off x="574" y="2255"/>
              <a:ext cx="680" cy="250"/>
            </a:xfrm>
            <a:prstGeom prst="rect">
              <a:avLst/>
            </a:prstGeom>
            <a:noFill/>
            <a:ln w="9525">
              <a:noFill/>
              <a:miter lim="800000"/>
              <a:headEnd/>
              <a:tailEnd/>
            </a:ln>
            <a:effectLst/>
          </p:spPr>
          <p:txBody>
            <a:bodyPr>
              <a:spAutoFit/>
            </a:bodyPr>
            <a:lstStyle/>
            <a:p>
              <a:pPr>
                <a:spcBef>
                  <a:spcPct val="50000"/>
                </a:spcBef>
              </a:pPr>
              <a:r>
                <a:rPr lang="it-IT" sz="2000" b="1">
                  <a:solidFill>
                    <a:srgbClr val="FF3300"/>
                  </a:solidFill>
                  <a:cs typeface="Arial" charset="0"/>
                  <a:sym typeface="Symbol" pitchFamily="18" charset="2"/>
                </a:rPr>
                <a:t></a:t>
              </a:r>
              <a:r>
                <a:rPr lang="it-IT" sz="2000" b="1">
                  <a:solidFill>
                    <a:srgbClr val="FF3300"/>
                  </a:solidFill>
                  <a:cs typeface="Arial" charset="0"/>
                </a:rPr>
                <a:t>150 V</a:t>
              </a:r>
            </a:p>
          </p:txBody>
        </p:sp>
        <p:sp>
          <p:nvSpPr>
            <p:cNvPr id="21516" name="Oval 12"/>
            <p:cNvSpPr>
              <a:spLocks noChangeArrowheads="1"/>
            </p:cNvSpPr>
            <p:nvPr/>
          </p:nvSpPr>
          <p:spPr bwMode="auto">
            <a:xfrm>
              <a:off x="1212" y="1496"/>
              <a:ext cx="460" cy="397"/>
            </a:xfrm>
            <a:prstGeom prst="ellipse">
              <a:avLst/>
            </a:prstGeom>
            <a:noFill/>
            <a:ln w="38100">
              <a:solidFill>
                <a:srgbClr val="993366"/>
              </a:solidFill>
              <a:round/>
              <a:headEnd/>
              <a:tailEnd/>
            </a:ln>
            <a:effectLst/>
          </p:spPr>
          <p:txBody>
            <a:bodyPr wrap="none" anchor="ctr"/>
            <a:lstStyle/>
            <a:p>
              <a:endParaRPr lang="en-US"/>
            </a:p>
          </p:txBody>
        </p:sp>
        <p:sp>
          <p:nvSpPr>
            <p:cNvPr id="21517" name="Oval 13"/>
            <p:cNvSpPr>
              <a:spLocks noChangeArrowheads="1"/>
            </p:cNvSpPr>
            <p:nvPr/>
          </p:nvSpPr>
          <p:spPr bwMode="auto">
            <a:xfrm>
              <a:off x="1843" y="1496"/>
              <a:ext cx="460" cy="397"/>
            </a:xfrm>
            <a:prstGeom prst="ellipse">
              <a:avLst/>
            </a:prstGeom>
            <a:noFill/>
            <a:ln w="38100">
              <a:solidFill>
                <a:srgbClr val="993366"/>
              </a:solidFill>
              <a:round/>
              <a:headEnd/>
              <a:tailEnd/>
            </a:ln>
            <a:effectLst/>
          </p:spPr>
          <p:txBody>
            <a:bodyPr wrap="none" anchor="ctr"/>
            <a:lstStyle/>
            <a:p>
              <a:endParaRPr lang="en-US"/>
            </a:p>
          </p:txBody>
        </p:sp>
        <p:sp>
          <p:nvSpPr>
            <p:cNvPr id="21519" name="Oval 15"/>
            <p:cNvSpPr>
              <a:spLocks noChangeArrowheads="1"/>
            </p:cNvSpPr>
            <p:nvPr/>
          </p:nvSpPr>
          <p:spPr bwMode="auto">
            <a:xfrm>
              <a:off x="1865" y="2925"/>
              <a:ext cx="460" cy="397"/>
            </a:xfrm>
            <a:prstGeom prst="ellipse">
              <a:avLst/>
            </a:prstGeom>
            <a:noFill/>
            <a:ln w="38100">
              <a:solidFill>
                <a:srgbClr val="993366"/>
              </a:solidFill>
              <a:round/>
              <a:headEnd/>
              <a:tailEnd/>
            </a:ln>
            <a:effectLst/>
          </p:spPr>
          <p:txBody>
            <a:bodyPr wrap="none" anchor="ctr"/>
            <a:lstStyle/>
            <a:p>
              <a:endParaRPr lang="en-US"/>
            </a:p>
          </p:txBody>
        </p:sp>
      </p:grpSp>
      <p:sp>
        <p:nvSpPr>
          <p:cNvPr id="21508" name="Rectangle 4"/>
          <p:cNvSpPr>
            <a:spLocks noGrp="1" noChangeArrowheads="1"/>
          </p:cNvSpPr>
          <p:nvPr>
            <p:ph type="title"/>
          </p:nvPr>
        </p:nvSpPr>
        <p:spPr/>
        <p:txBody>
          <a:bodyPr/>
          <a:lstStyle/>
          <a:p>
            <a:r>
              <a:rPr lang="en-US"/>
              <a:t>Protection Board schematic diagram</a:t>
            </a:r>
          </a:p>
        </p:txBody>
      </p:sp>
      <p:sp>
        <p:nvSpPr>
          <p:cNvPr id="21515" name="Text Box 11"/>
          <p:cNvSpPr txBox="1">
            <a:spLocks noChangeArrowheads="1"/>
          </p:cNvSpPr>
          <p:nvPr/>
        </p:nvSpPr>
        <p:spPr bwMode="auto">
          <a:xfrm>
            <a:off x="134938" y="458788"/>
            <a:ext cx="9766300" cy="2152650"/>
          </a:xfrm>
          <a:prstGeom prst="rect">
            <a:avLst/>
          </a:prstGeom>
          <a:noFill/>
          <a:ln w="12700">
            <a:noFill/>
            <a:miter lim="800000"/>
            <a:headEnd/>
            <a:tailEnd/>
          </a:ln>
          <a:effectLst/>
        </p:spPr>
        <p:txBody>
          <a:bodyPr>
            <a:spAutoFit/>
          </a:bodyPr>
          <a:lstStyle/>
          <a:p>
            <a:pPr>
              <a:spcBef>
                <a:spcPct val="50000"/>
              </a:spcBef>
            </a:pPr>
            <a:r>
              <a:rPr lang="en-US"/>
              <a:t>We selected CMOS OAs (Operational Amplifier) having </a:t>
            </a:r>
            <a:r>
              <a:rPr lang="en-US">
                <a:solidFill>
                  <a:srgbClr val="FF0000"/>
                </a:solidFill>
              </a:rPr>
              <a:t>protecting diodes</a:t>
            </a:r>
            <a:r>
              <a:rPr lang="en-US"/>
              <a:t> towards the rails at the inputs. </a:t>
            </a:r>
            <a:r>
              <a:rPr lang="en-US">
                <a:solidFill>
                  <a:srgbClr val="993366"/>
                </a:solidFill>
              </a:rPr>
              <a:t>66 K</a:t>
            </a:r>
            <a:r>
              <a:rPr lang="en-US">
                <a:solidFill>
                  <a:srgbClr val="993366"/>
                </a:solidFill>
                <a:sym typeface="Symbol" pitchFamily="18" charset="2"/>
              </a:rPr>
              <a:t> and</a:t>
            </a:r>
            <a:r>
              <a:rPr lang="en-US">
                <a:sym typeface="Symbol" pitchFamily="18" charset="2"/>
              </a:rPr>
              <a:t> </a:t>
            </a:r>
            <a:r>
              <a:rPr lang="en-US">
                <a:solidFill>
                  <a:srgbClr val="993366"/>
                </a:solidFill>
                <a:sym typeface="Symbol" pitchFamily="18" charset="2"/>
              </a:rPr>
              <a:t>33 K</a:t>
            </a:r>
            <a:r>
              <a:rPr lang="en-US">
                <a:sym typeface="Symbol" pitchFamily="18" charset="2"/>
              </a:rPr>
              <a:t> </a:t>
            </a:r>
            <a:r>
              <a:rPr lang="en-US">
                <a:solidFill>
                  <a:srgbClr val="993366"/>
                </a:solidFill>
                <a:sym typeface="Symbol" pitchFamily="18" charset="2"/>
              </a:rPr>
              <a:t>resistors</a:t>
            </a:r>
            <a:r>
              <a:rPr lang="en-US">
                <a:sym typeface="Symbol" pitchFamily="18" charset="2"/>
              </a:rPr>
              <a:t> have been put in series with the inputs to limit the input current </a:t>
            </a:r>
            <a:r>
              <a:rPr lang="it-IT">
                <a:sym typeface="Symbol" pitchFamily="18" charset="2"/>
              </a:rPr>
              <a:t>through </a:t>
            </a:r>
            <a:r>
              <a:rPr lang="en-US">
                <a:sym typeface="Symbol" pitchFamily="18" charset="2"/>
              </a:rPr>
              <a:t>the diodes to safe limit in case of discharge. 2 unity gain buffer are used to avoid any dropout effect across the </a:t>
            </a:r>
            <a:r>
              <a:rPr lang="en-US">
                <a:solidFill>
                  <a:srgbClr val="993366"/>
                </a:solidFill>
                <a:sym typeface="Symbol" pitchFamily="18" charset="2"/>
              </a:rPr>
              <a:t>series</a:t>
            </a:r>
            <a:r>
              <a:rPr lang="en-US">
                <a:sym typeface="Symbol" pitchFamily="18" charset="2"/>
              </a:rPr>
              <a:t> </a:t>
            </a:r>
            <a:r>
              <a:rPr lang="en-US">
                <a:solidFill>
                  <a:srgbClr val="993366"/>
                </a:solidFill>
                <a:sym typeface="Symbol" pitchFamily="18" charset="2"/>
              </a:rPr>
              <a:t>resistors,</a:t>
            </a:r>
            <a:r>
              <a:rPr lang="en-US">
                <a:sym typeface="Symbol" pitchFamily="18" charset="2"/>
              </a:rPr>
              <a:t> since their negligible input current.</a:t>
            </a:r>
          </a:p>
          <a:p>
            <a:pPr>
              <a:spcBef>
                <a:spcPct val="50000"/>
              </a:spcBef>
            </a:pPr>
            <a:r>
              <a:rPr lang="en-US">
                <a:sym typeface="Symbol" pitchFamily="18" charset="2"/>
              </a:rPr>
              <a:t>Supply voltages are +4.7 V, -4.7 V and -2.1 V.  The OAs are biased in such a way the 2 differential output voltages are limited between  -2.1 V and 4.7 V under any discharge conditions. </a:t>
            </a:r>
          </a:p>
        </p:txBody>
      </p:sp>
      <p:sp>
        <p:nvSpPr>
          <p:cNvPr id="21522" name="Text Box 18"/>
          <p:cNvSpPr txBox="1">
            <a:spLocks noChangeArrowheads="1"/>
          </p:cNvSpPr>
          <p:nvPr/>
        </p:nvSpPr>
        <p:spPr bwMode="auto">
          <a:xfrm>
            <a:off x="6615113" y="2484438"/>
            <a:ext cx="3286125" cy="1603375"/>
          </a:xfrm>
          <a:prstGeom prst="rect">
            <a:avLst/>
          </a:prstGeom>
          <a:noFill/>
          <a:ln w="12700">
            <a:noFill/>
            <a:miter lim="800000"/>
            <a:headEnd/>
            <a:tailEnd/>
          </a:ln>
          <a:effectLst/>
        </p:spPr>
        <p:txBody>
          <a:bodyPr>
            <a:spAutoFit/>
          </a:bodyPr>
          <a:lstStyle/>
          <a:p>
            <a:pPr>
              <a:spcBef>
                <a:spcPct val="50000"/>
              </a:spcBef>
            </a:pPr>
            <a:r>
              <a:rPr lang="en-US">
                <a:solidFill>
                  <a:srgbClr val="669900"/>
                </a:solidFill>
              </a:rPr>
              <a:t>The circuit is differential input -  differential output with a 15 Hz low pass filter at the output. </a:t>
            </a:r>
          </a:p>
          <a:p>
            <a:pPr>
              <a:spcBef>
                <a:spcPct val="50000"/>
              </a:spcBef>
            </a:pPr>
            <a:r>
              <a:rPr lang="en-US">
                <a:solidFill>
                  <a:srgbClr val="669900"/>
                </a:solidFill>
              </a:rPr>
              <a:t>Accuracy of resistors used was 0.1 %.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t>Protection Board Characterization</a:t>
            </a:r>
          </a:p>
        </p:txBody>
      </p:sp>
      <p:pic>
        <p:nvPicPr>
          <p:cNvPr id="24586" name="Picture 10"/>
          <p:cNvPicPr>
            <a:picLocks noChangeAspect="1" noChangeArrowheads="1"/>
          </p:cNvPicPr>
          <p:nvPr/>
        </p:nvPicPr>
        <p:blipFill>
          <a:blip r:embed="rId3" cstate="print"/>
          <a:srcRect/>
          <a:stretch>
            <a:fillRect/>
          </a:stretch>
        </p:blipFill>
        <p:spPr bwMode="auto">
          <a:xfrm>
            <a:off x="90488" y="2438400"/>
            <a:ext cx="8129587" cy="4137025"/>
          </a:xfrm>
          <a:prstGeom prst="rect">
            <a:avLst/>
          </a:prstGeom>
          <a:noFill/>
        </p:spPr>
      </p:pic>
      <p:sp>
        <p:nvSpPr>
          <p:cNvPr id="24588" name="AutoShape 12"/>
          <p:cNvSpPr>
            <a:spLocks noChangeArrowheads="1"/>
          </p:cNvSpPr>
          <p:nvPr/>
        </p:nvSpPr>
        <p:spPr bwMode="auto">
          <a:xfrm rot="2692627">
            <a:off x="4267200" y="2436813"/>
            <a:ext cx="820738" cy="615950"/>
          </a:xfrm>
          <a:prstGeom prst="lightningBolt">
            <a:avLst/>
          </a:prstGeom>
          <a:gradFill rotWithShape="1">
            <a:gsLst>
              <a:gs pos="0">
                <a:srgbClr val="FFFF00"/>
              </a:gs>
              <a:gs pos="100000">
                <a:srgbClr val="FF0000"/>
              </a:gs>
            </a:gsLst>
            <a:lin ang="5400000" scaled="1"/>
          </a:gradFill>
          <a:ln w="9525" algn="ctr">
            <a:solidFill>
              <a:srgbClr val="FF0000"/>
            </a:solidFill>
            <a:miter lim="800000"/>
            <a:headEnd/>
            <a:tailEnd/>
          </a:ln>
          <a:effectLst/>
        </p:spPr>
        <p:txBody>
          <a:bodyPr wrap="none" anchor="ctr"/>
          <a:lstStyle/>
          <a:p>
            <a:endParaRPr lang="en-US"/>
          </a:p>
        </p:txBody>
      </p:sp>
      <p:sp>
        <p:nvSpPr>
          <p:cNvPr id="24589" name="Line 13"/>
          <p:cNvSpPr>
            <a:spLocks noChangeShapeType="1"/>
          </p:cNvSpPr>
          <p:nvPr/>
        </p:nvSpPr>
        <p:spPr bwMode="auto">
          <a:xfrm>
            <a:off x="2922588" y="2663825"/>
            <a:ext cx="522287" cy="0"/>
          </a:xfrm>
          <a:prstGeom prst="line">
            <a:avLst/>
          </a:prstGeom>
          <a:noFill/>
          <a:ln w="15875">
            <a:solidFill>
              <a:srgbClr val="FF0000"/>
            </a:solidFill>
            <a:round/>
            <a:headEnd/>
            <a:tailEnd type="triangle" w="med" len="med"/>
          </a:ln>
          <a:effectLst/>
        </p:spPr>
        <p:txBody>
          <a:bodyPr wrap="none" anchor="ctr"/>
          <a:lstStyle/>
          <a:p>
            <a:endParaRPr lang="en-US"/>
          </a:p>
        </p:txBody>
      </p:sp>
      <p:sp>
        <p:nvSpPr>
          <p:cNvPr id="24590" name="Text Box 14"/>
          <p:cNvSpPr txBox="1">
            <a:spLocks noChangeArrowheads="1"/>
          </p:cNvSpPr>
          <p:nvPr/>
        </p:nvSpPr>
        <p:spPr bwMode="auto">
          <a:xfrm>
            <a:off x="1581150" y="2462213"/>
            <a:ext cx="1192213" cy="336550"/>
          </a:xfrm>
          <a:prstGeom prst="rect">
            <a:avLst/>
          </a:prstGeom>
          <a:noFill/>
          <a:ln w="9525" algn="ctr">
            <a:noFill/>
            <a:miter lim="800000"/>
            <a:headEnd/>
            <a:tailEnd/>
          </a:ln>
          <a:effectLst/>
        </p:spPr>
        <p:txBody>
          <a:bodyPr>
            <a:spAutoFit/>
          </a:bodyPr>
          <a:lstStyle/>
          <a:p>
            <a:pPr algn="ctr">
              <a:spcBef>
                <a:spcPct val="50000"/>
              </a:spcBef>
            </a:pPr>
            <a:r>
              <a:rPr lang="it-IT" sz="1600" b="1">
                <a:solidFill>
                  <a:srgbClr val="FF0000"/>
                </a:solidFill>
                <a:cs typeface="Arial" charset="0"/>
              </a:rPr>
              <a:t>-150 V</a:t>
            </a:r>
          </a:p>
        </p:txBody>
      </p:sp>
      <p:sp>
        <p:nvSpPr>
          <p:cNvPr id="24592" name="AutoShape 16"/>
          <p:cNvSpPr>
            <a:spLocks/>
          </p:cNvSpPr>
          <p:nvPr/>
        </p:nvSpPr>
        <p:spPr bwMode="auto">
          <a:xfrm>
            <a:off x="8235950" y="3273425"/>
            <a:ext cx="314325" cy="2519363"/>
          </a:xfrm>
          <a:prstGeom prst="rightBrace">
            <a:avLst>
              <a:gd name="adj1" fmla="val 66793"/>
              <a:gd name="adj2" fmla="val 50000"/>
            </a:avLst>
          </a:prstGeom>
          <a:noFill/>
          <a:ln w="38100">
            <a:solidFill>
              <a:srgbClr val="669900"/>
            </a:solidFill>
            <a:round/>
            <a:headEnd/>
            <a:tailEnd/>
          </a:ln>
          <a:effectLst/>
        </p:spPr>
        <p:txBody>
          <a:bodyPr wrap="none" anchor="ctr"/>
          <a:lstStyle/>
          <a:p>
            <a:endParaRPr lang="en-US"/>
          </a:p>
        </p:txBody>
      </p:sp>
      <p:sp>
        <p:nvSpPr>
          <p:cNvPr id="24593" name="Text Box 17"/>
          <p:cNvSpPr txBox="1">
            <a:spLocks noChangeArrowheads="1"/>
          </p:cNvSpPr>
          <p:nvPr/>
        </p:nvSpPr>
        <p:spPr bwMode="auto">
          <a:xfrm rot="-5400000">
            <a:off x="7160419" y="4320382"/>
            <a:ext cx="3511550" cy="366712"/>
          </a:xfrm>
          <a:prstGeom prst="rect">
            <a:avLst/>
          </a:prstGeom>
          <a:noFill/>
          <a:ln w="12700">
            <a:noFill/>
            <a:miter lim="800000"/>
            <a:headEnd/>
            <a:tailEnd/>
          </a:ln>
          <a:effectLst/>
        </p:spPr>
        <p:txBody>
          <a:bodyPr wrap="none">
            <a:spAutoFit/>
          </a:bodyPr>
          <a:lstStyle/>
          <a:p>
            <a:r>
              <a:rPr lang="en-US" b="1">
                <a:solidFill>
                  <a:srgbClr val="669900"/>
                </a:solidFill>
              </a:rPr>
              <a:t>To the Protecting board inputs</a:t>
            </a:r>
          </a:p>
        </p:txBody>
      </p:sp>
      <p:sp>
        <p:nvSpPr>
          <p:cNvPr id="24594" name="Text Box 18"/>
          <p:cNvSpPr txBox="1">
            <a:spLocks noChangeArrowheads="1"/>
          </p:cNvSpPr>
          <p:nvPr/>
        </p:nvSpPr>
        <p:spPr bwMode="auto">
          <a:xfrm>
            <a:off x="4857750" y="2314575"/>
            <a:ext cx="1212850" cy="366713"/>
          </a:xfrm>
          <a:prstGeom prst="rect">
            <a:avLst/>
          </a:prstGeom>
          <a:noFill/>
          <a:ln w="12700">
            <a:noFill/>
            <a:miter lim="800000"/>
            <a:headEnd/>
            <a:tailEnd/>
          </a:ln>
          <a:effectLst/>
        </p:spPr>
        <p:txBody>
          <a:bodyPr wrap="none">
            <a:spAutoFit/>
          </a:bodyPr>
          <a:lstStyle/>
          <a:p>
            <a:r>
              <a:rPr lang="en-US">
                <a:solidFill>
                  <a:srgbClr val="FF6600"/>
                </a:solidFill>
              </a:rPr>
              <a:t>Discharge</a:t>
            </a:r>
          </a:p>
        </p:txBody>
      </p:sp>
      <p:sp>
        <p:nvSpPr>
          <p:cNvPr id="24595" name="Text Box 19"/>
          <p:cNvSpPr txBox="1">
            <a:spLocks noChangeArrowheads="1"/>
          </p:cNvSpPr>
          <p:nvPr/>
        </p:nvSpPr>
        <p:spPr bwMode="auto">
          <a:xfrm>
            <a:off x="90488" y="569913"/>
            <a:ext cx="9855200" cy="1741487"/>
          </a:xfrm>
          <a:prstGeom prst="rect">
            <a:avLst/>
          </a:prstGeom>
          <a:noFill/>
          <a:ln w="12700">
            <a:noFill/>
            <a:miter lim="800000"/>
            <a:headEnd/>
            <a:tailEnd/>
          </a:ln>
          <a:effectLst/>
        </p:spPr>
        <p:txBody>
          <a:bodyPr>
            <a:spAutoFit/>
          </a:bodyPr>
          <a:lstStyle/>
          <a:p>
            <a:pPr>
              <a:spcBef>
                <a:spcPct val="50000"/>
              </a:spcBef>
            </a:pPr>
            <a:r>
              <a:rPr lang="en-US"/>
              <a:t>A very accurate characterization procedure has been developed. A remote controlled  relays system allow to inject signals of known amplitude to simulate discharges.</a:t>
            </a:r>
          </a:p>
          <a:p>
            <a:pPr>
              <a:spcBef>
                <a:spcPct val="50000"/>
              </a:spcBef>
            </a:pPr>
            <a:r>
              <a:rPr lang="en-US">
                <a:solidFill>
                  <a:srgbClr val="663300"/>
                </a:solidFill>
              </a:rPr>
              <a:t>The testing/characterization system was able to manage 5 boards at  a time.</a:t>
            </a:r>
          </a:p>
          <a:p>
            <a:pPr>
              <a:spcBef>
                <a:spcPct val="50000"/>
              </a:spcBef>
            </a:pPr>
            <a:r>
              <a:rPr lang="en-US"/>
              <a:t>Characterization was done with temperature (inside an environment chamber) and under irradiation (in a reactor).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en-US"/>
              <a:t>Set-up of the characterization system</a:t>
            </a:r>
          </a:p>
        </p:txBody>
      </p:sp>
      <p:sp>
        <p:nvSpPr>
          <p:cNvPr id="27653" name="Text Box 5"/>
          <p:cNvSpPr txBox="1">
            <a:spLocks noChangeArrowheads="1"/>
          </p:cNvSpPr>
          <p:nvPr/>
        </p:nvSpPr>
        <p:spPr bwMode="auto">
          <a:xfrm>
            <a:off x="179388" y="3429000"/>
            <a:ext cx="1655762" cy="581025"/>
          </a:xfrm>
          <a:prstGeom prst="rect">
            <a:avLst/>
          </a:prstGeom>
          <a:noFill/>
          <a:ln w="9525" algn="ctr">
            <a:noFill/>
            <a:miter lim="800000"/>
            <a:headEnd/>
            <a:tailEnd/>
          </a:ln>
          <a:effectLst/>
        </p:spPr>
        <p:txBody>
          <a:bodyPr>
            <a:spAutoFit/>
          </a:bodyPr>
          <a:lstStyle/>
          <a:p>
            <a:pPr algn="ctr">
              <a:spcBef>
                <a:spcPct val="50000"/>
              </a:spcBef>
            </a:pPr>
            <a:r>
              <a:rPr lang="en-US" sz="1600">
                <a:solidFill>
                  <a:schemeClr val="tx1"/>
                </a:solidFill>
                <a:cs typeface="Arial" charset="0"/>
              </a:rPr>
              <a:t>PC with MATLAB</a:t>
            </a:r>
          </a:p>
        </p:txBody>
      </p:sp>
      <p:sp>
        <p:nvSpPr>
          <p:cNvPr id="27654" name="Text Box 6"/>
          <p:cNvSpPr txBox="1">
            <a:spLocks noChangeArrowheads="1"/>
          </p:cNvSpPr>
          <p:nvPr/>
        </p:nvSpPr>
        <p:spPr bwMode="auto">
          <a:xfrm>
            <a:off x="3348038" y="1484313"/>
            <a:ext cx="1439862" cy="581025"/>
          </a:xfrm>
          <a:prstGeom prst="rect">
            <a:avLst/>
          </a:prstGeom>
          <a:noFill/>
          <a:ln w="9525" algn="ctr">
            <a:noFill/>
            <a:miter lim="800000"/>
            <a:headEnd/>
            <a:tailEnd/>
          </a:ln>
          <a:effectLst/>
        </p:spPr>
        <p:txBody>
          <a:bodyPr>
            <a:spAutoFit/>
          </a:bodyPr>
          <a:lstStyle/>
          <a:p>
            <a:pPr algn="ctr">
              <a:spcBef>
                <a:spcPct val="50000"/>
              </a:spcBef>
            </a:pPr>
            <a:r>
              <a:rPr lang="en-US" sz="1600">
                <a:solidFill>
                  <a:schemeClr val="tx1"/>
                </a:solidFill>
                <a:cs typeface="Arial" charset="0"/>
              </a:rPr>
              <a:t>150 V Power supply</a:t>
            </a:r>
          </a:p>
        </p:txBody>
      </p:sp>
      <p:sp>
        <p:nvSpPr>
          <p:cNvPr id="27655" name="Text Box 7"/>
          <p:cNvSpPr txBox="1">
            <a:spLocks noChangeArrowheads="1"/>
          </p:cNvSpPr>
          <p:nvPr/>
        </p:nvSpPr>
        <p:spPr bwMode="auto">
          <a:xfrm>
            <a:off x="2627313" y="5516563"/>
            <a:ext cx="2232025" cy="581025"/>
          </a:xfrm>
          <a:prstGeom prst="rect">
            <a:avLst/>
          </a:prstGeom>
          <a:noFill/>
          <a:ln w="9525" algn="ctr">
            <a:noFill/>
            <a:miter lim="800000"/>
            <a:headEnd/>
            <a:tailEnd/>
          </a:ln>
          <a:effectLst/>
        </p:spPr>
        <p:txBody>
          <a:bodyPr>
            <a:spAutoFit/>
          </a:bodyPr>
          <a:lstStyle/>
          <a:p>
            <a:pPr algn="ctr">
              <a:spcBef>
                <a:spcPct val="50000"/>
              </a:spcBef>
            </a:pPr>
            <a:r>
              <a:rPr lang="en-US" sz="1600">
                <a:solidFill>
                  <a:schemeClr val="tx1"/>
                </a:solidFill>
                <a:cs typeface="Arial" charset="0"/>
              </a:rPr>
              <a:t>Multi-channel multimeter</a:t>
            </a:r>
          </a:p>
        </p:txBody>
      </p:sp>
      <p:sp>
        <p:nvSpPr>
          <p:cNvPr id="27656" name="Text Box 8"/>
          <p:cNvSpPr txBox="1">
            <a:spLocks noChangeArrowheads="1"/>
          </p:cNvSpPr>
          <p:nvPr/>
        </p:nvSpPr>
        <p:spPr bwMode="auto">
          <a:xfrm>
            <a:off x="6443663" y="2276475"/>
            <a:ext cx="1439862" cy="1314450"/>
          </a:xfrm>
          <a:prstGeom prst="rect">
            <a:avLst/>
          </a:prstGeom>
          <a:noFill/>
          <a:ln w="9525" algn="ctr">
            <a:noFill/>
            <a:miter lim="800000"/>
            <a:headEnd/>
            <a:tailEnd/>
          </a:ln>
          <a:effectLst/>
        </p:spPr>
        <p:txBody>
          <a:bodyPr>
            <a:spAutoFit/>
          </a:bodyPr>
          <a:lstStyle/>
          <a:p>
            <a:pPr algn="ctr"/>
            <a:r>
              <a:rPr lang="en-US" sz="1600">
                <a:solidFill>
                  <a:schemeClr val="tx1"/>
                </a:solidFill>
                <a:cs typeface="Arial" charset="0"/>
              </a:rPr>
              <a:t>Environment chamber</a:t>
            </a:r>
          </a:p>
          <a:p>
            <a:pPr algn="ctr"/>
            <a:r>
              <a:rPr lang="en-US" sz="1600">
                <a:solidFill>
                  <a:schemeClr val="tx1"/>
                </a:solidFill>
                <a:cs typeface="Arial" charset="0"/>
              </a:rPr>
              <a:t>or</a:t>
            </a:r>
          </a:p>
          <a:p>
            <a:pPr algn="ctr"/>
            <a:r>
              <a:rPr lang="en-US" sz="1600">
                <a:solidFill>
                  <a:schemeClr val="tx1"/>
                </a:solidFill>
                <a:cs typeface="Arial" charset="0"/>
              </a:rPr>
              <a:t>Radiation environment</a:t>
            </a:r>
          </a:p>
        </p:txBody>
      </p:sp>
      <p:sp>
        <p:nvSpPr>
          <p:cNvPr id="27657" name="Text Box 9"/>
          <p:cNvSpPr txBox="1">
            <a:spLocks noChangeArrowheads="1"/>
          </p:cNvSpPr>
          <p:nvPr/>
        </p:nvSpPr>
        <p:spPr bwMode="auto">
          <a:xfrm>
            <a:off x="827088" y="5661025"/>
            <a:ext cx="1368425" cy="336550"/>
          </a:xfrm>
          <a:prstGeom prst="rect">
            <a:avLst/>
          </a:prstGeom>
          <a:noFill/>
          <a:ln w="9525" algn="ctr">
            <a:noFill/>
            <a:miter lim="800000"/>
            <a:headEnd/>
            <a:tailEnd/>
          </a:ln>
          <a:effectLst/>
        </p:spPr>
        <p:txBody>
          <a:bodyPr>
            <a:spAutoFit/>
          </a:bodyPr>
          <a:lstStyle/>
          <a:p>
            <a:pPr algn="ctr">
              <a:spcBef>
                <a:spcPct val="50000"/>
              </a:spcBef>
            </a:pPr>
            <a:r>
              <a:rPr lang="en-US" sz="1600">
                <a:solidFill>
                  <a:schemeClr val="tx1"/>
                </a:solidFill>
                <a:cs typeface="Arial" charset="0"/>
              </a:rPr>
              <a:t>Scope</a:t>
            </a:r>
          </a:p>
        </p:txBody>
      </p:sp>
      <p:sp>
        <p:nvSpPr>
          <p:cNvPr id="27658" name="Text Box 10"/>
          <p:cNvSpPr txBox="1">
            <a:spLocks noChangeArrowheads="1"/>
          </p:cNvSpPr>
          <p:nvPr/>
        </p:nvSpPr>
        <p:spPr bwMode="auto">
          <a:xfrm>
            <a:off x="6299200" y="3692525"/>
            <a:ext cx="1800225" cy="366713"/>
          </a:xfrm>
          <a:prstGeom prst="rect">
            <a:avLst/>
          </a:prstGeom>
          <a:noFill/>
          <a:ln w="9525" algn="ctr">
            <a:noFill/>
            <a:miter lim="800000"/>
            <a:headEnd/>
            <a:tailEnd/>
          </a:ln>
          <a:effectLst/>
        </p:spPr>
        <p:txBody>
          <a:bodyPr>
            <a:spAutoFit/>
          </a:bodyPr>
          <a:lstStyle/>
          <a:p>
            <a:pPr algn="ctr">
              <a:spcBef>
                <a:spcPct val="50000"/>
              </a:spcBef>
            </a:pPr>
            <a:r>
              <a:rPr lang="en-US" b="1">
                <a:solidFill>
                  <a:srgbClr val="FF0066"/>
                </a:solidFill>
                <a:cs typeface="Arial" charset="0"/>
              </a:rPr>
              <a:t>5 boards</a:t>
            </a:r>
          </a:p>
        </p:txBody>
      </p:sp>
      <p:sp>
        <p:nvSpPr>
          <p:cNvPr id="27659" name="Text Box 11"/>
          <p:cNvSpPr txBox="1">
            <a:spLocks noChangeArrowheads="1"/>
          </p:cNvSpPr>
          <p:nvPr/>
        </p:nvSpPr>
        <p:spPr bwMode="auto">
          <a:xfrm>
            <a:off x="1331913" y="1700213"/>
            <a:ext cx="1295400" cy="581025"/>
          </a:xfrm>
          <a:prstGeom prst="rect">
            <a:avLst/>
          </a:prstGeom>
          <a:noFill/>
          <a:ln w="9525" algn="ctr">
            <a:noFill/>
            <a:miter lim="800000"/>
            <a:headEnd/>
            <a:tailEnd/>
          </a:ln>
          <a:effectLst/>
        </p:spPr>
        <p:txBody>
          <a:bodyPr>
            <a:spAutoFit/>
          </a:bodyPr>
          <a:lstStyle/>
          <a:p>
            <a:pPr algn="ctr">
              <a:spcBef>
                <a:spcPct val="50000"/>
              </a:spcBef>
            </a:pPr>
            <a:r>
              <a:rPr lang="en-US" sz="1600">
                <a:solidFill>
                  <a:schemeClr val="tx1"/>
                </a:solidFill>
                <a:cs typeface="Arial" charset="0"/>
              </a:rPr>
              <a:t>Digital driver</a:t>
            </a:r>
          </a:p>
        </p:txBody>
      </p:sp>
      <p:sp>
        <p:nvSpPr>
          <p:cNvPr id="27660" name="Rectangle 12"/>
          <p:cNvSpPr>
            <a:spLocks noChangeArrowheads="1"/>
          </p:cNvSpPr>
          <p:nvPr/>
        </p:nvSpPr>
        <p:spPr bwMode="auto">
          <a:xfrm>
            <a:off x="323850" y="3357563"/>
            <a:ext cx="1295400" cy="720725"/>
          </a:xfrm>
          <a:prstGeom prst="rect">
            <a:avLst/>
          </a:prstGeom>
          <a:noFill/>
          <a:ln w="28575" algn="ctr">
            <a:solidFill>
              <a:srgbClr val="00CCFF"/>
            </a:solidFill>
            <a:miter lim="800000"/>
            <a:headEnd/>
            <a:tailEnd/>
          </a:ln>
          <a:effectLst/>
        </p:spPr>
        <p:txBody>
          <a:bodyPr wrap="none" anchor="ctr"/>
          <a:lstStyle/>
          <a:p>
            <a:endParaRPr lang="en-US"/>
          </a:p>
        </p:txBody>
      </p:sp>
      <p:sp>
        <p:nvSpPr>
          <p:cNvPr id="27661" name="Rectangle 13"/>
          <p:cNvSpPr>
            <a:spLocks noChangeArrowheads="1"/>
          </p:cNvSpPr>
          <p:nvPr/>
        </p:nvSpPr>
        <p:spPr bwMode="auto">
          <a:xfrm>
            <a:off x="1258888" y="1557338"/>
            <a:ext cx="1512887" cy="936625"/>
          </a:xfrm>
          <a:prstGeom prst="rect">
            <a:avLst/>
          </a:prstGeom>
          <a:noFill/>
          <a:ln w="9525" algn="ctr">
            <a:solidFill>
              <a:srgbClr val="00FF00"/>
            </a:solidFill>
            <a:miter lim="800000"/>
            <a:headEnd/>
            <a:tailEnd/>
          </a:ln>
          <a:effectLst/>
        </p:spPr>
        <p:txBody>
          <a:bodyPr wrap="none" anchor="ctr"/>
          <a:lstStyle/>
          <a:p>
            <a:endParaRPr lang="en-US"/>
          </a:p>
        </p:txBody>
      </p:sp>
      <p:sp>
        <p:nvSpPr>
          <p:cNvPr id="27662" name="Rectangle 14"/>
          <p:cNvSpPr>
            <a:spLocks noChangeArrowheads="1"/>
          </p:cNvSpPr>
          <p:nvPr/>
        </p:nvSpPr>
        <p:spPr bwMode="auto">
          <a:xfrm>
            <a:off x="2987675" y="5373688"/>
            <a:ext cx="1511300" cy="792162"/>
          </a:xfrm>
          <a:prstGeom prst="rect">
            <a:avLst/>
          </a:prstGeom>
          <a:noFill/>
          <a:ln w="9525" algn="ctr">
            <a:solidFill>
              <a:srgbClr val="00FF00"/>
            </a:solidFill>
            <a:miter lim="800000"/>
            <a:headEnd/>
            <a:tailEnd/>
          </a:ln>
          <a:effectLst/>
        </p:spPr>
        <p:txBody>
          <a:bodyPr wrap="none" anchor="ctr"/>
          <a:lstStyle/>
          <a:p>
            <a:endParaRPr lang="en-US"/>
          </a:p>
        </p:txBody>
      </p:sp>
      <p:sp>
        <p:nvSpPr>
          <p:cNvPr id="27663" name="Rectangle 15"/>
          <p:cNvSpPr>
            <a:spLocks noChangeArrowheads="1"/>
          </p:cNvSpPr>
          <p:nvPr/>
        </p:nvSpPr>
        <p:spPr bwMode="auto">
          <a:xfrm>
            <a:off x="971550" y="5661025"/>
            <a:ext cx="1008063" cy="649288"/>
          </a:xfrm>
          <a:prstGeom prst="rect">
            <a:avLst/>
          </a:prstGeom>
          <a:noFill/>
          <a:ln w="9525" algn="ctr">
            <a:solidFill>
              <a:srgbClr val="00FF00"/>
            </a:solidFill>
            <a:miter lim="800000"/>
            <a:headEnd/>
            <a:tailEnd/>
          </a:ln>
          <a:effectLst/>
        </p:spPr>
        <p:txBody>
          <a:bodyPr wrap="none" anchor="ctr"/>
          <a:lstStyle/>
          <a:p>
            <a:endParaRPr lang="en-US"/>
          </a:p>
        </p:txBody>
      </p:sp>
      <p:sp>
        <p:nvSpPr>
          <p:cNvPr id="27664" name="Text Box 16"/>
          <p:cNvSpPr txBox="1">
            <a:spLocks noChangeArrowheads="1"/>
          </p:cNvSpPr>
          <p:nvPr/>
        </p:nvSpPr>
        <p:spPr bwMode="auto">
          <a:xfrm>
            <a:off x="2411413" y="2997200"/>
            <a:ext cx="1368425" cy="581025"/>
          </a:xfrm>
          <a:prstGeom prst="rect">
            <a:avLst/>
          </a:prstGeom>
          <a:noFill/>
          <a:ln w="9525" algn="ctr">
            <a:noFill/>
            <a:miter lim="800000"/>
            <a:headEnd/>
            <a:tailEnd/>
          </a:ln>
          <a:effectLst/>
        </p:spPr>
        <p:txBody>
          <a:bodyPr>
            <a:spAutoFit/>
          </a:bodyPr>
          <a:lstStyle/>
          <a:p>
            <a:pPr algn="ctr">
              <a:spcBef>
                <a:spcPct val="50000"/>
              </a:spcBef>
            </a:pPr>
            <a:r>
              <a:rPr lang="en-US" sz="1600">
                <a:solidFill>
                  <a:schemeClr val="tx1"/>
                </a:solidFill>
                <a:cs typeface="Arial" charset="0"/>
              </a:rPr>
              <a:t>Switching relays 1</a:t>
            </a:r>
          </a:p>
        </p:txBody>
      </p:sp>
      <p:sp>
        <p:nvSpPr>
          <p:cNvPr id="27665" name="Text Box 17"/>
          <p:cNvSpPr txBox="1">
            <a:spLocks noChangeArrowheads="1"/>
          </p:cNvSpPr>
          <p:nvPr/>
        </p:nvSpPr>
        <p:spPr bwMode="auto">
          <a:xfrm>
            <a:off x="4283075" y="2997200"/>
            <a:ext cx="1152525" cy="641350"/>
          </a:xfrm>
          <a:prstGeom prst="rect">
            <a:avLst/>
          </a:prstGeom>
          <a:noFill/>
          <a:ln w="9525" algn="ctr">
            <a:noFill/>
            <a:miter lim="800000"/>
            <a:headEnd/>
            <a:tailEnd/>
          </a:ln>
          <a:effectLst/>
        </p:spPr>
        <p:txBody>
          <a:bodyPr>
            <a:spAutoFit/>
          </a:bodyPr>
          <a:lstStyle/>
          <a:p>
            <a:pPr algn="ctr">
              <a:spcBef>
                <a:spcPct val="50000"/>
              </a:spcBef>
            </a:pPr>
            <a:r>
              <a:rPr lang="en-US" sz="1600">
                <a:solidFill>
                  <a:schemeClr val="tx1"/>
                </a:solidFill>
                <a:cs typeface="Arial" charset="0"/>
              </a:rPr>
              <a:t>Switching</a:t>
            </a:r>
            <a:r>
              <a:rPr lang="en-US">
                <a:solidFill>
                  <a:schemeClr val="tx1"/>
                </a:solidFill>
                <a:cs typeface="Arial" charset="0"/>
              </a:rPr>
              <a:t> relays 2</a:t>
            </a:r>
          </a:p>
        </p:txBody>
      </p:sp>
      <p:sp>
        <p:nvSpPr>
          <p:cNvPr id="27666" name="Rectangle 18"/>
          <p:cNvSpPr>
            <a:spLocks noChangeArrowheads="1"/>
          </p:cNvSpPr>
          <p:nvPr/>
        </p:nvSpPr>
        <p:spPr bwMode="auto">
          <a:xfrm>
            <a:off x="6443663" y="2276475"/>
            <a:ext cx="1439862" cy="2808288"/>
          </a:xfrm>
          <a:prstGeom prst="rect">
            <a:avLst/>
          </a:prstGeom>
          <a:noFill/>
          <a:ln w="38100" algn="ctr">
            <a:solidFill>
              <a:srgbClr val="FFFF00"/>
            </a:solidFill>
            <a:miter lim="800000"/>
            <a:headEnd/>
            <a:tailEnd/>
          </a:ln>
          <a:effectLst/>
        </p:spPr>
        <p:txBody>
          <a:bodyPr wrap="none" anchor="ctr"/>
          <a:lstStyle/>
          <a:p>
            <a:endParaRPr lang="en-US"/>
          </a:p>
        </p:txBody>
      </p:sp>
      <p:sp>
        <p:nvSpPr>
          <p:cNvPr id="27667" name="Rectangle 19"/>
          <p:cNvSpPr>
            <a:spLocks noChangeArrowheads="1"/>
          </p:cNvSpPr>
          <p:nvPr/>
        </p:nvSpPr>
        <p:spPr bwMode="auto">
          <a:xfrm>
            <a:off x="3490913" y="1484313"/>
            <a:ext cx="1296987" cy="649287"/>
          </a:xfrm>
          <a:prstGeom prst="rect">
            <a:avLst/>
          </a:prstGeom>
          <a:noFill/>
          <a:ln w="9525" algn="ctr">
            <a:solidFill>
              <a:srgbClr val="00FF00"/>
            </a:solidFill>
            <a:miter lim="800000"/>
            <a:headEnd/>
            <a:tailEnd/>
          </a:ln>
          <a:effectLst/>
        </p:spPr>
        <p:txBody>
          <a:bodyPr wrap="none" anchor="ctr"/>
          <a:lstStyle/>
          <a:p>
            <a:endParaRPr lang="en-US"/>
          </a:p>
        </p:txBody>
      </p:sp>
      <p:sp>
        <p:nvSpPr>
          <p:cNvPr id="27668" name="Rectangle 20"/>
          <p:cNvSpPr>
            <a:spLocks noChangeArrowheads="1"/>
          </p:cNvSpPr>
          <p:nvPr/>
        </p:nvSpPr>
        <p:spPr bwMode="auto">
          <a:xfrm>
            <a:off x="2482850" y="2997200"/>
            <a:ext cx="1223963" cy="647700"/>
          </a:xfrm>
          <a:prstGeom prst="rect">
            <a:avLst/>
          </a:prstGeom>
          <a:noFill/>
          <a:ln w="28575" algn="ctr">
            <a:solidFill>
              <a:srgbClr val="FF00FF"/>
            </a:solidFill>
            <a:miter lim="800000"/>
            <a:headEnd/>
            <a:tailEnd/>
          </a:ln>
          <a:effectLst/>
        </p:spPr>
        <p:txBody>
          <a:bodyPr wrap="none" anchor="ctr"/>
          <a:lstStyle/>
          <a:p>
            <a:endParaRPr lang="en-US"/>
          </a:p>
        </p:txBody>
      </p:sp>
      <p:sp>
        <p:nvSpPr>
          <p:cNvPr id="27669" name="Rectangle 21"/>
          <p:cNvSpPr>
            <a:spLocks noChangeArrowheads="1"/>
          </p:cNvSpPr>
          <p:nvPr/>
        </p:nvSpPr>
        <p:spPr bwMode="auto">
          <a:xfrm>
            <a:off x="4283075" y="2997200"/>
            <a:ext cx="1152525" cy="646113"/>
          </a:xfrm>
          <a:prstGeom prst="rect">
            <a:avLst/>
          </a:prstGeom>
          <a:noFill/>
          <a:ln w="28575" algn="ctr">
            <a:solidFill>
              <a:srgbClr val="FF00FF"/>
            </a:solidFill>
            <a:miter lim="800000"/>
            <a:headEnd/>
            <a:tailEnd/>
          </a:ln>
          <a:effectLst/>
        </p:spPr>
        <p:txBody>
          <a:bodyPr wrap="none" anchor="ctr"/>
          <a:lstStyle/>
          <a:p>
            <a:endParaRPr lang="en-US"/>
          </a:p>
        </p:txBody>
      </p:sp>
      <p:cxnSp>
        <p:nvCxnSpPr>
          <p:cNvPr id="27670" name="AutoShape 22"/>
          <p:cNvCxnSpPr>
            <a:cxnSpLocks noChangeShapeType="1"/>
          </p:cNvCxnSpPr>
          <p:nvPr/>
        </p:nvCxnSpPr>
        <p:spPr bwMode="auto">
          <a:xfrm rot="16200000">
            <a:off x="395288" y="2492375"/>
            <a:ext cx="1079500" cy="504825"/>
          </a:xfrm>
          <a:prstGeom prst="curvedConnector3">
            <a:avLst>
              <a:gd name="adj1" fmla="val 50000"/>
            </a:avLst>
          </a:prstGeom>
          <a:noFill/>
          <a:ln w="9525">
            <a:solidFill>
              <a:srgbClr val="0000FF"/>
            </a:solidFill>
            <a:round/>
            <a:headEnd/>
            <a:tailEnd type="triangle" w="med" len="med"/>
          </a:ln>
          <a:effectLst/>
        </p:spPr>
      </p:cxnSp>
      <p:cxnSp>
        <p:nvCxnSpPr>
          <p:cNvPr id="27672" name="AutoShape 24"/>
          <p:cNvCxnSpPr>
            <a:cxnSpLocks noChangeShapeType="1"/>
            <a:stCxn id="27660" idx="2"/>
          </p:cNvCxnSpPr>
          <p:nvPr/>
        </p:nvCxnSpPr>
        <p:spPr bwMode="auto">
          <a:xfrm rot="16200000" flipH="1">
            <a:off x="467519" y="4596606"/>
            <a:ext cx="1511300" cy="503238"/>
          </a:xfrm>
          <a:prstGeom prst="curvedConnector3">
            <a:avLst>
              <a:gd name="adj1" fmla="val 50000"/>
            </a:avLst>
          </a:prstGeom>
          <a:noFill/>
          <a:ln w="9525">
            <a:solidFill>
              <a:srgbClr val="0000FF"/>
            </a:solidFill>
            <a:round/>
            <a:headEnd/>
            <a:tailEnd type="triangle" w="med" len="med"/>
          </a:ln>
          <a:effectLst/>
        </p:spPr>
      </p:cxnSp>
      <p:sp>
        <p:nvSpPr>
          <p:cNvPr id="27673" name="Text Box 25"/>
          <p:cNvSpPr txBox="1">
            <a:spLocks noChangeArrowheads="1"/>
          </p:cNvSpPr>
          <p:nvPr/>
        </p:nvSpPr>
        <p:spPr bwMode="auto">
          <a:xfrm>
            <a:off x="1547813" y="4292600"/>
            <a:ext cx="792162" cy="304800"/>
          </a:xfrm>
          <a:prstGeom prst="rect">
            <a:avLst/>
          </a:prstGeom>
          <a:noFill/>
          <a:ln w="9525" algn="ctr">
            <a:noFill/>
            <a:miter lim="800000"/>
            <a:headEnd/>
            <a:tailEnd/>
          </a:ln>
          <a:effectLst/>
        </p:spPr>
        <p:txBody>
          <a:bodyPr>
            <a:spAutoFit/>
          </a:bodyPr>
          <a:lstStyle/>
          <a:p>
            <a:pPr algn="ctr">
              <a:spcBef>
                <a:spcPct val="50000"/>
              </a:spcBef>
            </a:pPr>
            <a:r>
              <a:rPr lang="en-US" sz="1400">
                <a:cs typeface="Arial" charset="0"/>
              </a:rPr>
              <a:t>GPIB</a:t>
            </a:r>
          </a:p>
        </p:txBody>
      </p:sp>
      <p:cxnSp>
        <p:nvCxnSpPr>
          <p:cNvPr id="27674" name="AutoShape 26"/>
          <p:cNvCxnSpPr>
            <a:cxnSpLocks noChangeShapeType="1"/>
            <a:stCxn id="27660" idx="2"/>
            <a:endCxn id="27662" idx="0"/>
          </p:cNvCxnSpPr>
          <p:nvPr/>
        </p:nvCxnSpPr>
        <p:spPr bwMode="auto">
          <a:xfrm rot="16200000" flipH="1">
            <a:off x="1716881" y="3347244"/>
            <a:ext cx="1281113" cy="2771775"/>
          </a:xfrm>
          <a:prstGeom prst="curvedConnector3">
            <a:avLst>
              <a:gd name="adj1" fmla="val 49444"/>
            </a:avLst>
          </a:prstGeom>
          <a:noFill/>
          <a:ln w="9525">
            <a:solidFill>
              <a:srgbClr val="0000FF"/>
            </a:solidFill>
            <a:round/>
            <a:headEnd type="triangle" w="med" len="med"/>
            <a:tailEnd type="triangle" w="med" len="med"/>
          </a:ln>
          <a:effectLst/>
        </p:spPr>
      </p:cxnSp>
      <p:cxnSp>
        <p:nvCxnSpPr>
          <p:cNvPr id="27675" name="AutoShape 27"/>
          <p:cNvCxnSpPr>
            <a:cxnSpLocks noChangeShapeType="1"/>
            <a:stCxn id="27661" idx="2"/>
            <a:endCxn id="27664" idx="1"/>
          </p:cNvCxnSpPr>
          <p:nvPr/>
        </p:nvCxnSpPr>
        <p:spPr bwMode="auto">
          <a:xfrm rot="16200000" flipH="1">
            <a:off x="1816894" y="2693194"/>
            <a:ext cx="793750" cy="395288"/>
          </a:xfrm>
          <a:prstGeom prst="curvedConnector2">
            <a:avLst/>
          </a:prstGeom>
          <a:noFill/>
          <a:ln w="9525">
            <a:solidFill>
              <a:srgbClr val="0000FF"/>
            </a:solidFill>
            <a:round/>
            <a:headEnd/>
            <a:tailEnd type="triangle" w="med" len="med"/>
          </a:ln>
          <a:effectLst/>
        </p:spPr>
      </p:cxnSp>
      <p:cxnSp>
        <p:nvCxnSpPr>
          <p:cNvPr id="27676" name="AutoShape 28"/>
          <p:cNvCxnSpPr>
            <a:cxnSpLocks noChangeShapeType="1"/>
            <a:stCxn id="27666" idx="0"/>
            <a:endCxn id="27660" idx="1"/>
          </p:cNvCxnSpPr>
          <p:nvPr/>
        </p:nvCxnSpPr>
        <p:spPr bwMode="auto">
          <a:xfrm rot="16200000" flipH="1" flipV="1">
            <a:off x="3006726" y="-439738"/>
            <a:ext cx="1460500" cy="6854825"/>
          </a:xfrm>
          <a:prstGeom prst="curvedConnector4">
            <a:avLst>
              <a:gd name="adj1" fmla="val -82829"/>
              <a:gd name="adj2" fmla="val 103125"/>
            </a:avLst>
          </a:prstGeom>
          <a:noFill/>
          <a:ln w="9525">
            <a:solidFill>
              <a:srgbClr val="669900"/>
            </a:solidFill>
            <a:round/>
            <a:headEnd type="triangle" w="med" len="med"/>
            <a:tailEnd type="triangle" w="med" len="med"/>
          </a:ln>
          <a:effectLst/>
        </p:spPr>
      </p:cxnSp>
      <p:sp>
        <p:nvSpPr>
          <p:cNvPr id="27677" name="Text Box 29"/>
          <p:cNvSpPr txBox="1">
            <a:spLocks noChangeArrowheads="1"/>
          </p:cNvSpPr>
          <p:nvPr/>
        </p:nvSpPr>
        <p:spPr bwMode="auto">
          <a:xfrm>
            <a:off x="4643438" y="836613"/>
            <a:ext cx="1295400" cy="304800"/>
          </a:xfrm>
          <a:prstGeom prst="rect">
            <a:avLst/>
          </a:prstGeom>
          <a:noFill/>
          <a:ln w="9525" algn="ctr">
            <a:noFill/>
            <a:miter lim="800000"/>
            <a:headEnd/>
            <a:tailEnd/>
          </a:ln>
          <a:effectLst/>
        </p:spPr>
        <p:txBody>
          <a:bodyPr>
            <a:spAutoFit/>
          </a:bodyPr>
          <a:lstStyle/>
          <a:p>
            <a:pPr algn="ctr">
              <a:spcBef>
                <a:spcPct val="50000"/>
              </a:spcBef>
            </a:pPr>
            <a:r>
              <a:rPr lang="en-US" sz="1400">
                <a:solidFill>
                  <a:srgbClr val="669900"/>
                </a:solidFill>
                <a:cs typeface="Arial" charset="0"/>
              </a:rPr>
              <a:t>RS-232</a:t>
            </a:r>
          </a:p>
        </p:txBody>
      </p:sp>
      <p:sp>
        <p:nvSpPr>
          <p:cNvPr id="27678" name="Rectangle 30"/>
          <p:cNvSpPr>
            <a:spLocks noChangeArrowheads="1"/>
          </p:cNvSpPr>
          <p:nvPr/>
        </p:nvSpPr>
        <p:spPr bwMode="auto">
          <a:xfrm>
            <a:off x="6659563" y="4076700"/>
            <a:ext cx="73025" cy="865188"/>
          </a:xfrm>
          <a:prstGeom prst="rect">
            <a:avLst/>
          </a:prstGeom>
          <a:noFill/>
          <a:ln w="9525" algn="ctr">
            <a:solidFill>
              <a:srgbClr val="0000FF"/>
            </a:solidFill>
            <a:miter lim="800000"/>
            <a:headEnd/>
            <a:tailEnd/>
          </a:ln>
          <a:effectLst/>
        </p:spPr>
        <p:txBody>
          <a:bodyPr wrap="none" anchor="ctr"/>
          <a:lstStyle/>
          <a:p>
            <a:endParaRPr lang="en-US"/>
          </a:p>
        </p:txBody>
      </p:sp>
      <p:sp>
        <p:nvSpPr>
          <p:cNvPr id="27679" name="Rectangle 31"/>
          <p:cNvSpPr>
            <a:spLocks noChangeArrowheads="1"/>
          </p:cNvSpPr>
          <p:nvPr/>
        </p:nvSpPr>
        <p:spPr bwMode="auto">
          <a:xfrm>
            <a:off x="6875463" y="4076700"/>
            <a:ext cx="73025" cy="865188"/>
          </a:xfrm>
          <a:prstGeom prst="rect">
            <a:avLst/>
          </a:prstGeom>
          <a:noFill/>
          <a:ln w="9525" algn="ctr">
            <a:solidFill>
              <a:srgbClr val="0000FF"/>
            </a:solidFill>
            <a:miter lim="800000"/>
            <a:headEnd/>
            <a:tailEnd/>
          </a:ln>
          <a:effectLst/>
        </p:spPr>
        <p:txBody>
          <a:bodyPr wrap="none" anchor="ctr"/>
          <a:lstStyle/>
          <a:p>
            <a:endParaRPr lang="en-US"/>
          </a:p>
        </p:txBody>
      </p:sp>
      <p:sp>
        <p:nvSpPr>
          <p:cNvPr id="27680" name="Rectangle 32"/>
          <p:cNvSpPr>
            <a:spLocks noChangeArrowheads="1"/>
          </p:cNvSpPr>
          <p:nvPr/>
        </p:nvSpPr>
        <p:spPr bwMode="auto">
          <a:xfrm>
            <a:off x="7091363" y="4076700"/>
            <a:ext cx="73025" cy="865188"/>
          </a:xfrm>
          <a:prstGeom prst="rect">
            <a:avLst/>
          </a:prstGeom>
          <a:noFill/>
          <a:ln w="9525" algn="ctr">
            <a:solidFill>
              <a:srgbClr val="0000FF"/>
            </a:solidFill>
            <a:miter lim="800000"/>
            <a:headEnd/>
            <a:tailEnd/>
          </a:ln>
          <a:effectLst/>
        </p:spPr>
        <p:txBody>
          <a:bodyPr wrap="none" anchor="ctr"/>
          <a:lstStyle/>
          <a:p>
            <a:endParaRPr lang="en-US"/>
          </a:p>
        </p:txBody>
      </p:sp>
      <p:sp>
        <p:nvSpPr>
          <p:cNvPr id="27681" name="Rectangle 33"/>
          <p:cNvSpPr>
            <a:spLocks noChangeArrowheads="1"/>
          </p:cNvSpPr>
          <p:nvPr/>
        </p:nvSpPr>
        <p:spPr bwMode="auto">
          <a:xfrm>
            <a:off x="7307263" y="4076700"/>
            <a:ext cx="73025" cy="865188"/>
          </a:xfrm>
          <a:prstGeom prst="rect">
            <a:avLst/>
          </a:prstGeom>
          <a:noFill/>
          <a:ln w="9525" algn="ctr">
            <a:solidFill>
              <a:srgbClr val="0000FF"/>
            </a:solidFill>
            <a:miter lim="800000"/>
            <a:headEnd/>
            <a:tailEnd/>
          </a:ln>
          <a:effectLst/>
        </p:spPr>
        <p:txBody>
          <a:bodyPr wrap="none" anchor="ctr"/>
          <a:lstStyle/>
          <a:p>
            <a:endParaRPr lang="en-US"/>
          </a:p>
        </p:txBody>
      </p:sp>
      <p:sp>
        <p:nvSpPr>
          <p:cNvPr id="27682" name="Rectangle 34"/>
          <p:cNvSpPr>
            <a:spLocks noChangeArrowheads="1"/>
          </p:cNvSpPr>
          <p:nvPr/>
        </p:nvSpPr>
        <p:spPr bwMode="auto">
          <a:xfrm>
            <a:off x="7524750" y="4076700"/>
            <a:ext cx="73025" cy="865188"/>
          </a:xfrm>
          <a:prstGeom prst="rect">
            <a:avLst/>
          </a:prstGeom>
          <a:noFill/>
          <a:ln w="9525" algn="ctr">
            <a:solidFill>
              <a:srgbClr val="0000FF"/>
            </a:solidFill>
            <a:miter lim="800000"/>
            <a:headEnd/>
            <a:tailEnd/>
          </a:ln>
          <a:effectLst/>
        </p:spPr>
        <p:txBody>
          <a:bodyPr wrap="none" anchor="ctr"/>
          <a:lstStyle/>
          <a:p>
            <a:endParaRPr lang="en-US"/>
          </a:p>
        </p:txBody>
      </p:sp>
      <p:cxnSp>
        <p:nvCxnSpPr>
          <p:cNvPr id="27683" name="AutoShape 35"/>
          <p:cNvCxnSpPr>
            <a:cxnSpLocks noChangeShapeType="1"/>
            <a:stCxn id="27661" idx="2"/>
            <a:endCxn id="27669" idx="0"/>
          </p:cNvCxnSpPr>
          <p:nvPr/>
        </p:nvCxnSpPr>
        <p:spPr bwMode="auto">
          <a:xfrm rot="16200000" flipH="1">
            <a:off x="3193257" y="1316831"/>
            <a:ext cx="488950" cy="2843213"/>
          </a:xfrm>
          <a:prstGeom prst="curvedConnector3">
            <a:avLst>
              <a:gd name="adj1" fmla="val 51301"/>
            </a:avLst>
          </a:prstGeom>
          <a:noFill/>
          <a:ln w="9525">
            <a:solidFill>
              <a:srgbClr val="0000FF"/>
            </a:solidFill>
            <a:round/>
            <a:headEnd/>
            <a:tailEnd type="triangle" w="med" len="med"/>
          </a:ln>
          <a:effectLst/>
        </p:spPr>
      </p:cxnSp>
      <p:cxnSp>
        <p:nvCxnSpPr>
          <p:cNvPr id="27684" name="AutoShape 36"/>
          <p:cNvCxnSpPr>
            <a:cxnSpLocks noChangeShapeType="1"/>
            <a:stCxn id="27669" idx="2"/>
          </p:cNvCxnSpPr>
          <p:nvPr/>
        </p:nvCxnSpPr>
        <p:spPr bwMode="auto">
          <a:xfrm rot="16200000" flipH="1">
            <a:off x="5182394" y="3334544"/>
            <a:ext cx="793750" cy="1439862"/>
          </a:xfrm>
          <a:prstGeom prst="curvedConnector2">
            <a:avLst/>
          </a:prstGeom>
          <a:noFill/>
          <a:ln w="9525">
            <a:solidFill>
              <a:srgbClr val="0000FF"/>
            </a:solidFill>
            <a:round/>
            <a:headEnd type="triangle" w="med" len="med"/>
            <a:tailEnd type="triangle" w="med" len="med"/>
          </a:ln>
          <a:effectLst/>
        </p:spPr>
      </p:cxnSp>
      <p:cxnSp>
        <p:nvCxnSpPr>
          <p:cNvPr id="27685" name="AutoShape 37"/>
          <p:cNvCxnSpPr>
            <a:cxnSpLocks noChangeShapeType="1"/>
            <a:stCxn id="27668" idx="2"/>
          </p:cNvCxnSpPr>
          <p:nvPr/>
        </p:nvCxnSpPr>
        <p:spPr bwMode="auto">
          <a:xfrm rot="16200000" flipH="1">
            <a:off x="4121944" y="2632869"/>
            <a:ext cx="1079500" cy="3132138"/>
          </a:xfrm>
          <a:prstGeom prst="curvedConnector2">
            <a:avLst/>
          </a:prstGeom>
          <a:noFill/>
          <a:ln w="9525">
            <a:solidFill>
              <a:srgbClr val="0000FF"/>
            </a:solidFill>
            <a:round/>
            <a:headEnd/>
            <a:tailEnd type="triangle" w="med" len="med"/>
          </a:ln>
          <a:effectLst/>
        </p:spPr>
      </p:cxnSp>
      <p:cxnSp>
        <p:nvCxnSpPr>
          <p:cNvPr id="27686" name="AutoShape 38"/>
          <p:cNvCxnSpPr>
            <a:cxnSpLocks noChangeShapeType="1"/>
            <a:stCxn id="27666" idx="2"/>
            <a:endCxn id="27662" idx="3"/>
          </p:cNvCxnSpPr>
          <p:nvPr/>
        </p:nvCxnSpPr>
        <p:spPr bwMode="auto">
          <a:xfrm rot="5400000">
            <a:off x="5498307" y="4104481"/>
            <a:ext cx="666750" cy="2665413"/>
          </a:xfrm>
          <a:prstGeom prst="curvedConnector2">
            <a:avLst/>
          </a:prstGeom>
          <a:noFill/>
          <a:ln w="9525">
            <a:solidFill>
              <a:srgbClr val="0000FF"/>
            </a:solidFill>
            <a:round/>
            <a:headEnd/>
            <a:tailEnd type="triangle" w="med" len="med"/>
          </a:ln>
          <a:effectLst/>
        </p:spPr>
      </p:cxnSp>
      <p:cxnSp>
        <p:nvCxnSpPr>
          <p:cNvPr id="27687" name="AutoShape 39"/>
          <p:cNvCxnSpPr>
            <a:cxnSpLocks noChangeShapeType="1"/>
            <a:stCxn id="27666" idx="2"/>
            <a:endCxn id="27663" idx="2"/>
          </p:cNvCxnSpPr>
          <p:nvPr/>
        </p:nvCxnSpPr>
        <p:spPr bwMode="auto">
          <a:xfrm rot="5400000">
            <a:off x="3717132" y="2863056"/>
            <a:ext cx="1206500" cy="5688013"/>
          </a:xfrm>
          <a:prstGeom prst="curvedConnector3">
            <a:avLst>
              <a:gd name="adj1" fmla="val 118815"/>
            </a:avLst>
          </a:prstGeom>
          <a:noFill/>
          <a:ln w="9525">
            <a:solidFill>
              <a:srgbClr val="0000FF"/>
            </a:solidFill>
            <a:round/>
            <a:headEnd/>
            <a:tailEnd type="triangle" w="med" len="med"/>
          </a:ln>
          <a:effectLst/>
        </p:spPr>
      </p:cxnSp>
      <p:cxnSp>
        <p:nvCxnSpPr>
          <p:cNvPr id="27688" name="AutoShape 40"/>
          <p:cNvCxnSpPr>
            <a:cxnSpLocks noChangeShapeType="1"/>
            <a:stCxn id="27667" idx="1"/>
            <a:endCxn id="27668" idx="0"/>
          </p:cNvCxnSpPr>
          <p:nvPr/>
        </p:nvCxnSpPr>
        <p:spPr bwMode="auto">
          <a:xfrm rot="10800000" flipV="1">
            <a:off x="3095625" y="1809750"/>
            <a:ext cx="395288" cy="1173163"/>
          </a:xfrm>
          <a:prstGeom prst="curvedConnector2">
            <a:avLst/>
          </a:prstGeom>
          <a:noFill/>
          <a:ln w="9525">
            <a:solidFill>
              <a:srgbClr val="0000FF"/>
            </a:solidFill>
            <a:round/>
            <a:headEnd/>
            <a:tailEnd type="triangle" w="med" len="med"/>
          </a:ln>
          <a:effectLst/>
        </p:spPr>
      </p:cxnSp>
      <p:cxnSp>
        <p:nvCxnSpPr>
          <p:cNvPr id="27689" name="AutoShape 41"/>
          <p:cNvCxnSpPr>
            <a:cxnSpLocks noChangeShapeType="1"/>
            <a:stCxn id="27667" idx="3"/>
            <a:endCxn id="27658" idx="1"/>
          </p:cNvCxnSpPr>
          <p:nvPr/>
        </p:nvCxnSpPr>
        <p:spPr bwMode="auto">
          <a:xfrm>
            <a:off x="4787900" y="1809750"/>
            <a:ext cx="1511300" cy="2066925"/>
          </a:xfrm>
          <a:prstGeom prst="curvedConnector3">
            <a:avLst>
              <a:gd name="adj1" fmla="val 49894"/>
            </a:avLst>
          </a:prstGeom>
          <a:noFill/>
          <a:ln w="9525">
            <a:solidFill>
              <a:srgbClr val="0000FF"/>
            </a:solidFill>
            <a:round/>
            <a:headEnd/>
            <a:tailEnd type="triangle" w="med" len="med"/>
          </a:ln>
          <a:effectLst/>
        </p:spPr>
      </p:cxnSp>
      <p:sp>
        <p:nvSpPr>
          <p:cNvPr id="27690" name="Text Box 42"/>
          <p:cNvSpPr txBox="1">
            <a:spLocks noChangeArrowheads="1"/>
          </p:cNvSpPr>
          <p:nvPr/>
        </p:nvSpPr>
        <p:spPr bwMode="auto">
          <a:xfrm>
            <a:off x="357188" y="4637088"/>
            <a:ext cx="792162" cy="304800"/>
          </a:xfrm>
          <a:prstGeom prst="rect">
            <a:avLst/>
          </a:prstGeom>
          <a:noFill/>
          <a:ln w="9525" algn="ctr">
            <a:noFill/>
            <a:miter lim="800000"/>
            <a:headEnd/>
            <a:tailEnd/>
          </a:ln>
          <a:effectLst/>
        </p:spPr>
        <p:txBody>
          <a:bodyPr>
            <a:spAutoFit/>
          </a:bodyPr>
          <a:lstStyle/>
          <a:p>
            <a:pPr algn="ctr">
              <a:spcBef>
                <a:spcPct val="50000"/>
              </a:spcBef>
            </a:pPr>
            <a:r>
              <a:rPr lang="en-US" sz="1400">
                <a:cs typeface="Arial" charset="0"/>
              </a:rPr>
              <a:t>GPIB</a:t>
            </a:r>
          </a:p>
        </p:txBody>
      </p:sp>
      <p:sp>
        <p:nvSpPr>
          <p:cNvPr id="27691" name="Freeform 43"/>
          <p:cNvSpPr>
            <a:spLocks/>
          </p:cNvSpPr>
          <p:nvPr/>
        </p:nvSpPr>
        <p:spPr bwMode="auto">
          <a:xfrm>
            <a:off x="4140200" y="2124075"/>
            <a:ext cx="900113" cy="855663"/>
          </a:xfrm>
          <a:custGeom>
            <a:avLst/>
            <a:gdLst/>
            <a:ahLst/>
            <a:cxnLst>
              <a:cxn ang="0">
                <a:pos x="0" y="0"/>
              </a:cxn>
              <a:cxn ang="0">
                <a:pos x="425" y="227"/>
              </a:cxn>
              <a:cxn ang="0">
                <a:pos x="567" y="539"/>
              </a:cxn>
            </a:cxnLst>
            <a:rect l="0" t="0" r="r" b="b"/>
            <a:pathLst>
              <a:path w="567" h="539">
                <a:moveTo>
                  <a:pt x="0" y="0"/>
                </a:moveTo>
                <a:cubicBezTo>
                  <a:pt x="165" y="68"/>
                  <a:pt x="331" y="137"/>
                  <a:pt x="425" y="227"/>
                </a:cubicBezTo>
                <a:cubicBezTo>
                  <a:pt x="519" y="317"/>
                  <a:pt x="543" y="428"/>
                  <a:pt x="567" y="539"/>
                </a:cubicBezTo>
              </a:path>
            </a:pathLst>
          </a:custGeom>
          <a:noFill/>
          <a:ln w="9525" cap="flat" cmpd="sng">
            <a:solidFill>
              <a:srgbClr val="0000FF"/>
            </a:solidFill>
            <a:prstDash val="solid"/>
            <a:round/>
            <a:headEnd type="none" w="med" len="med"/>
            <a:tailEnd type="triangle" w="med" len="med"/>
          </a:ln>
          <a:effectLst/>
        </p:spPr>
        <p:txBody>
          <a:bodyPr wrap="none" anchor="ctr"/>
          <a:lstStyle/>
          <a:p>
            <a:endParaRPr lang="en-US"/>
          </a:p>
        </p:txBody>
      </p:sp>
      <p:sp>
        <p:nvSpPr>
          <p:cNvPr id="27692" name="Text Box 44"/>
          <p:cNvSpPr txBox="1">
            <a:spLocks noChangeArrowheads="1"/>
          </p:cNvSpPr>
          <p:nvPr/>
        </p:nvSpPr>
        <p:spPr bwMode="auto">
          <a:xfrm>
            <a:off x="7920038" y="974725"/>
            <a:ext cx="2025650" cy="1465263"/>
          </a:xfrm>
          <a:prstGeom prst="rect">
            <a:avLst/>
          </a:prstGeom>
          <a:noFill/>
          <a:ln w="12700">
            <a:noFill/>
            <a:miter lim="800000"/>
            <a:headEnd/>
            <a:tailEnd/>
          </a:ln>
          <a:effectLst/>
        </p:spPr>
        <p:txBody>
          <a:bodyPr>
            <a:spAutoFit/>
          </a:bodyPr>
          <a:lstStyle/>
          <a:p>
            <a:pPr>
              <a:spcBef>
                <a:spcPct val="50000"/>
              </a:spcBef>
            </a:pPr>
            <a:r>
              <a:rPr lang="en-US"/>
              <a:t>Tested parameters against temperature and irradiation:</a:t>
            </a:r>
          </a:p>
        </p:txBody>
      </p:sp>
      <p:sp>
        <p:nvSpPr>
          <p:cNvPr id="27693" name="Text Box 45"/>
          <p:cNvSpPr txBox="1">
            <a:spLocks noChangeArrowheads="1"/>
          </p:cNvSpPr>
          <p:nvPr/>
        </p:nvSpPr>
        <p:spPr bwMode="auto">
          <a:xfrm>
            <a:off x="8010525" y="2628900"/>
            <a:ext cx="1890713" cy="3117850"/>
          </a:xfrm>
          <a:prstGeom prst="rect">
            <a:avLst/>
          </a:prstGeom>
          <a:noFill/>
          <a:ln w="12700">
            <a:noFill/>
            <a:miter lim="800000"/>
            <a:headEnd/>
            <a:tailEnd/>
          </a:ln>
          <a:effectLst/>
        </p:spPr>
        <p:txBody>
          <a:bodyPr lIns="0" rIns="0">
            <a:spAutoFit/>
          </a:bodyPr>
          <a:lstStyle/>
          <a:p>
            <a:pPr marL="179388" indent="-179388">
              <a:spcBef>
                <a:spcPct val="50000"/>
              </a:spcBef>
              <a:buFontTx/>
              <a:buChar char="•"/>
            </a:pPr>
            <a:r>
              <a:rPr lang="en-US">
                <a:solidFill>
                  <a:srgbClr val="009999"/>
                </a:solidFill>
              </a:rPr>
              <a:t> DC Gain;</a:t>
            </a:r>
          </a:p>
          <a:p>
            <a:pPr marL="179388" indent="-179388">
              <a:spcBef>
                <a:spcPct val="50000"/>
              </a:spcBef>
              <a:buFontTx/>
              <a:buChar char="•"/>
            </a:pPr>
            <a:r>
              <a:rPr lang="en-US">
                <a:solidFill>
                  <a:srgbClr val="009999"/>
                </a:solidFill>
              </a:rPr>
              <a:t>Linearity</a:t>
            </a:r>
          </a:p>
          <a:p>
            <a:pPr marL="179388" indent="-179388">
              <a:spcBef>
                <a:spcPct val="50000"/>
              </a:spcBef>
              <a:buFontTx/>
              <a:buChar char="•"/>
            </a:pPr>
            <a:r>
              <a:rPr lang="en-US">
                <a:solidFill>
                  <a:srgbClr val="009999"/>
                </a:solidFill>
              </a:rPr>
              <a:t> Offset;</a:t>
            </a:r>
          </a:p>
          <a:p>
            <a:pPr marL="179388" indent="-179388">
              <a:spcBef>
                <a:spcPct val="50000"/>
              </a:spcBef>
              <a:buFontTx/>
              <a:buChar char="•"/>
            </a:pPr>
            <a:r>
              <a:rPr lang="en-US">
                <a:solidFill>
                  <a:srgbClr val="009999"/>
                </a:solidFill>
              </a:rPr>
              <a:t> Drift;</a:t>
            </a:r>
          </a:p>
          <a:p>
            <a:pPr marL="179388" indent="-179388">
              <a:spcBef>
                <a:spcPct val="50000"/>
              </a:spcBef>
              <a:buFontTx/>
              <a:buChar char="•"/>
            </a:pPr>
            <a:r>
              <a:rPr lang="en-US">
                <a:solidFill>
                  <a:srgbClr val="009999"/>
                </a:solidFill>
              </a:rPr>
              <a:t> Discharge;</a:t>
            </a:r>
          </a:p>
          <a:p>
            <a:pPr marL="179388" indent="-179388">
              <a:spcBef>
                <a:spcPct val="50000"/>
              </a:spcBef>
              <a:buFontTx/>
              <a:buChar char="•"/>
            </a:pPr>
            <a:r>
              <a:rPr lang="en-US">
                <a:solidFill>
                  <a:srgbClr val="009999"/>
                </a:solidFill>
              </a:rPr>
              <a:t> Voltage Supplies;</a:t>
            </a:r>
          </a:p>
          <a:p>
            <a:pPr marL="179388" indent="-179388">
              <a:spcBef>
                <a:spcPct val="50000"/>
              </a:spcBef>
              <a:buFontTx/>
              <a:buChar char="•"/>
            </a:pPr>
            <a:endParaRPr lang="en-US">
              <a:solidFill>
                <a:srgbClr val="0099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rgbClr val="0000FF"/>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1464</Words>
  <Application>Microsoft Office PowerPoint</Application>
  <PresentationFormat>Custom</PresentationFormat>
  <Paragraphs>165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Struttura predefinita</vt:lpstr>
      <vt:lpstr>The HV Protection Boards For The RICH Detectors Of LHCb</vt:lpstr>
      <vt:lpstr>ABSTRACT</vt:lpstr>
      <vt:lpstr>The detector</vt:lpstr>
      <vt:lpstr>HV distribution scheme for one column</vt:lpstr>
      <vt:lpstr>The electrical details of the Monitoring Board</vt:lpstr>
      <vt:lpstr>Introducing the Protection Board</vt:lpstr>
      <vt:lpstr>Protection Board schematic diagram</vt:lpstr>
      <vt:lpstr>Protection Board Characterization</vt:lpstr>
      <vt:lpstr>Set-up of the characterization system</vt:lpstr>
      <vt:lpstr>Results example</vt:lpstr>
      <vt:lpstr>Temperature dependance</vt:lpstr>
      <vt:lpstr>Radiation tolerance measurements</vt:lpstr>
      <vt:lpstr>Irradiation results</vt:lpstr>
      <vt:lpstr>Conclusions</vt:lpstr>
    </vt:vector>
  </TitlesOfParts>
  <Company>INFN Milano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HV Protection Boards For The Rich Detectors Of Lhcb</dc:title>
  <dc:creator>Pessina Gianluigi</dc:creator>
  <cp:lastModifiedBy>Lalaine Barbon Strebel</cp:lastModifiedBy>
  <cp:revision>84</cp:revision>
  <dcterms:created xsi:type="dcterms:W3CDTF">2007-10-21T14:32:50Z</dcterms:created>
  <dcterms:modified xsi:type="dcterms:W3CDTF">2012-03-16T15:12:42Z</dcterms:modified>
</cp:coreProperties>
</file>