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5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FB028-EA52-2E92-EABF-D4E074F436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46E40-98D3-2960-B548-16DF2A71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47108-1398-D190-D9EB-DEDE2BF3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9FA6C-F5F4-A331-C93C-ABE4CE0FB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0BA6E-C342-46DE-6C59-217F0D04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BC555-B6EA-8B42-1FE9-917D083D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6484C-FB27-625C-2ED0-898C26550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08386-5B35-7B60-0ABC-3835FA1C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7C5AD-FB53-EEA7-748F-30A14BEF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AB7CA-8AB2-1B6C-E484-2D30F575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C33EFB-14E4-AE3F-586A-CEADE8057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C2B26-E40A-8E6F-1FDA-32A3532DE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B867F-0070-B008-6FB9-B3124A09B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8289E-0DC3-8924-B593-1F49558E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A8A68-DC5C-7376-FF0B-8D068042E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7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66F0-6B5E-F614-B9DA-57F6C491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227E9-100F-5997-801A-860998A3F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BF820-6142-2608-E6A7-F9BE5847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FD3D7-A226-932E-EA35-24B26894A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FAC74-A8F9-83E8-1A92-F78CF3D62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9EEE-8F63-5FAC-63CE-4C5D68BF4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81B6B-6265-2AF5-1E69-42DD18399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2A741-1C9A-1BEB-2F6F-69E750ED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51EA3-765E-AA42-C7DA-A72748F43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ADE74-5A8B-7666-C26E-7CC15F501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8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9140-E6E9-EB37-0865-8250A1A9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5E577-4FB0-FE47-60AA-B5D5924DA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17493-DD24-9604-9502-326B92700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AF17E-1728-026A-7CE1-2E398AE2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235B42-E0A5-FF73-CC2A-093C109F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B0455-A59D-9A85-F2C6-283635745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E6F3-4C41-D65C-491D-D39F2728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D04D5-079A-5A99-9E5E-408691EFC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BFE85-D5F6-3FA4-8B81-5A59F5A8A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DF207-39C0-7C42-D1B7-D14B3B70D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D4D39-E13E-F71B-1327-F1392119A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1084D4-1450-7A81-B762-92030493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F06B89-BAFF-4F99-E1EE-FD9FAE14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C09E8-B302-D96B-CF2E-759C95A4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24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4F4E1-19EA-28CB-8711-1B953D150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B7258F-AA86-23E3-5B2A-DCBD359C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8541D-270D-B3F4-15BE-BA22B4BB5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0C714-8455-41C7-2F01-03D6F49B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5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5DECD-0812-1E65-B667-EA67AF57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546FE9-8C2E-6B93-F651-81518C60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85F57-E91C-A9F1-1B92-BE7B09D8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8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C4529-5A4E-0030-6499-F7B93153E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29E0D-72F8-081B-664C-1F35F76F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F448C-F264-87F1-E1F9-4A1DEBAE6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DBAAA-6409-11A7-46D5-DFB98FCE7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6BF74-E374-5FAE-C0BD-FEC0CF95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831D6-5263-89A3-117A-B939D5839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3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58A4-E407-3499-2406-6102582E4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CBAB2F-3565-B6A9-818E-D92639A5B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53591-6EAB-A748-4C5A-D56E9B98C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50878-17F3-B7EC-743A-16C14FD5D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96CC3-DD57-A8CE-BC6C-400AB140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EF268-A248-F4F9-2A1C-7682DDD6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7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487F4A-78F0-F54A-22B1-99AA8A7B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68588-15C7-7E13-597C-C2909DE2D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19C4B-E8E1-11DD-7F5E-130189976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AB40A-CAD0-1A49-AD80-1C0A0026002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4EE85-79BE-AC48-B989-AB74FA170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1FBF5-BC6E-54D5-FE74-A8EF5347D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486A6-75E6-3643-9A74-40FD66C20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9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BB587-7BB2-B363-0047-F4CD6C961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3G/4G surfaces</a:t>
            </a:r>
            <a:br>
              <a:rPr lang="en-GB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A17D7A-C7E0-85B6-F22E-0775F2DE5D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Information by Leinster GAA safety and facilities regarding new criteria for synthetic pitches.</a:t>
            </a:r>
          </a:p>
          <a:p>
            <a:r>
              <a:rPr lang="en-GB" dirty="0"/>
              <a:t>Chairperson: Jason Plunkett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506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DF31-831F-1040-50D9-AC910480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Shockpads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AEFC8-306D-E32F-2C87-01B7BD2A7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Turf systems not using polymeric infills will need a shockpad or elastic layer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﻿﻿A shockpad is an essential part of a turf system. It ensures player welfare: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﻿﻿Minimises the severity of head impacts with the turf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﻿﻿Provides comfort to players running and falling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﻿﻿Aids the retention of acceptable sports performance</a:t>
            </a:r>
            <a:endParaRPr lang="en-GB" b="0" i="0" dirty="0">
              <a:effectLst/>
              <a:latin typeface="Helvetica" pitchFamily="2" charset="0"/>
            </a:endParaRPr>
          </a:p>
          <a:p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5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FE651-3A0C-7DEB-0004-973F8501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of </a:t>
            </a:r>
            <a:r>
              <a:rPr lang="en-GB" dirty="0" err="1"/>
              <a:t>shockpads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5F2EC-0737-751A-AFF8-E18117ED8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Shockpad quality is important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EUROPEAN STANDARD</a:t>
            </a:r>
            <a:r>
              <a:rPr lang="en-GB" b="0" i="0" dirty="0">
                <a:effectLst/>
                <a:latin typeface="Helvetica" pitchFamily="2" charset="0"/>
              </a:rPr>
              <a:t> </a:t>
            </a:r>
            <a:r>
              <a:rPr lang="en-IE" b="0" i="0" dirty="0">
                <a:effectLst/>
                <a:latin typeface="Helvetica" pitchFamily="2" charset="0"/>
              </a:rPr>
              <a:t>EN 15330-4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Not all shockpads are the same - ensure the shockpad being supplied to your field is the one named in the test report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6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2196-1054-3C0F-630D-97967EACC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922" y="365125"/>
            <a:ext cx="10515600" cy="1325563"/>
          </a:xfrm>
        </p:spPr>
        <p:txBody>
          <a:bodyPr/>
          <a:lstStyle/>
          <a:p>
            <a:r>
              <a:rPr lang="en-GB" dirty="0"/>
              <a:t>Wear of yarn on pitch (carpet)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F5331-F1B6-B078-EB09-BDF57AFD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• A football turf field will typically contain approx. 10</a:t>
            </a:r>
            <a:br>
              <a:rPr lang="en-IE" b="0" i="0" dirty="0">
                <a:effectLst/>
                <a:latin typeface="Helvetica" pitchFamily="2" charset="0"/>
              </a:rPr>
            </a:br>
            <a:r>
              <a:rPr lang="en-IE" b="0" i="0" dirty="0">
                <a:effectLst/>
                <a:latin typeface="Helvetica" pitchFamily="2" charset="0"/>
              </a:rPr>
              <a:t>tonnes yarn. Yarns are lost in two ways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1. Tuft loss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: occurs melatester intaltained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2. Fibre wear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﻿﻿predominately starts between years 6 &amp; 8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﻿﻿becomes more intensive after 10 year as fibres weaken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﻿﻿Not all areas of the field suffer fibre wear at the same rate. Usage on every field is different: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﻿﻿High use areas (= 10% total area may lose up to 12% of fibre after 10 years</a:t>
            </a:r>
            <a:r>
              <a:rPr lang="en-GB" b="0" i="0" dirty="0">
                <a:effectLst/>
                <a:latin typeface="Helvetica" pitchFamily="2" charset="0"/>
              </a:rPr>
              <a:t> ( goal areas and scoring areas.</a:t>
            </a:r>
          </a:p>
          <a:p>
            <a:r>
              <a:rPr lang="en-IE" b="0" i="0" dirty="0">
                <a:effectLst/>
                <a:latin typeface="Helvetica" pitchFamily="2" charset="0"/>
              </a:rPr>
              <a:t>﻿﻿Moderate use areas (= 50% total area may lose up to 2% of fibre after 10 years</a:t>
            </a:r>
            <a:r>
              <a:rPr lang="en-GB" b="0" i="0" dirty="0">
                <a:effectLst/>
                <a:latin typeface="Helvetica" pitchFamily="2" charset="0"/>
              </a:rPr>
              <a:t> ( centre and down middle area)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﻿﻿Low use areas (= 40% total area may suffer s lose 0.5% fibre after 10 years</a:t>
            </a:r>
            <a:r>
              <a:rPr lang="en-GB" b="0" i="0" dirty="0">
                <a:effectLst/>
                <a:latin typeface="Helvetica" pitchFamily="2" charset="0"/>
              </a:rPr>
              <a:t> ( near sideline )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97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2C917-249E-4C18-0CF3-37D8A8C8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system alternative for GAA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C20A-2BAC-915E-3620-4453D9D4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SYSTEMS WITH ORGANIC INFILL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Stabilizing infill &amp; organic performance infill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﻿﻿Replacement of microplastics by organic infills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﻿﻿Mostly dual fiber systems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﻿﻿Monofilament + slitfilm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﻿﻿Monofilament +</a:t>
            </a:r>
            <a:br>
              <a:rPr lang="en-IE" b="0" i="0" dirty="0">
                <a:effectLst/>
                <a:latin typeface="Helvetica" pitchFamily="2" charset="0"/>
              </a:rPr>
            </a:br>
            <a:r>
              <a:rPr lang="en-IE" b="0" i="0" dirty="0">
                <a:effectLst/>
                <a:latin typeface="Helvetica" pitchFamily="2" charset="0"/>
              </a:rPr>
              <a:t>Texturized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﻿﻿Systems meet FIFA/WR</a:t>
            </a:r>
            <a:br>
              <a:rPr lang="en-IE" b="0" i="0" dirty="0">
                <a:effectLst/>
                <a:latin typeface="Helvetica" pitchFamily="2" charset="0"/>
              </a:rPr>
            </a:br>
            <a:r>
              <a:rPr lang="en-IE" b="0" i="0" dirty="0">
                <a:effectLst/>
                <a:latin typeface="Helvetica" pitchFamily="2" charset="0"/>
              </a:rPr>
              <a:t>requirements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49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9B02-C8DA-E325-0505-EB7CC0205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 of infills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4334-DB6B-770D-88F1-204B3BBA2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ORGANIC INFILLS - OVERVIEW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solidFill>
                  <a:srgbClr val="C00000"/>
                </a:solidFill>
                <a:effectLst/>
                <a:latin typeface="Helvetica" pitchFamily="2" charset="0"/>
              </a:rPr>
              <a:t>PUREFILL – COR</a:t>
            </a:r>
            <a:r>
              <a:rPr lang="en-GB" dirty="0">
                <a:solidFill>
                  <a:srgbClr val="C00000"/>
                </a:solidFill>
                <a:latin typeface="Helvetica" pitchFamily="2" charset="0"/>
              </a:rPr>
              <a:t>K</a:t>
            </a:r>
            <a:endParaRPr lang="en-GB" b="0" i="0" dirty="0">
              <a:solidFill>
                <a:srgbClr val="C00000"/>
              </a:solidFill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FIRST FIFA CERTIFIED SYSTEM</a:t>
            </a:r>
            <a:r>
              <a:rPr lang="en-GB" b="0" i="0" dirty="0">
                <a:effectLst/>
                <a:latin typeface="Helvetica" pitchFamily="2" charset="0"/>
              </a:rPr>
              <a:t> </a:t>
            </a:r>
            <a:r>
              <a:rPr lang="en-IE" b="0" i="0" dirty="0">
                <a:effectLst/>
                <a:latin typeface="Helvetica" pitchFamily="2" charset="0"/>
              </a:rPr>
              <a:t>IN 2012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solidFill>
                  <a:schemeClr val="accent6"/>
                </a:solidFill>
                <a:effectLst/>
                <a:latin typeface="Helvetica" pitchFamily="2" charset="0"/>
              </a:rPr>
              <a:t>PURESELECT - OLIVES</a:t>
            </a:r>
            <a:endParaRPr lang="en-IE" dirty="0">
              <a:solidFill>
                <a:schemeClr val="accent6"/>
              </a:solidFill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FIRST FIFA CERTIFIED SYSTEM</a:t>
            </a:r>
            <a:r>
              <a:rPr lang="en-GB" b="0" i="0" dirty="0">
                <a:effectLst/>
                <a:latin typeface="Helvetica" pitchFamily="2" charset="0"/>
              </a:rPr>
              <a:t> </a:t>
            </a:r>
            <a:r>
              <a:rPr lang="en-IE" b="0" i="0" dirty="0">
                <a:effectLst/>
                <a:latin typeface="Helvetica" pitchFamily="2" charset="0"/>
              </a:rPr>
              <a:t>IN 2018</a:t>
            </a:r>
            <a:endParaRPr lang="en-GB" b="0" i="0" dirty="0">
              <a:effectLst/>
              <a:latin typeface="Helvetica" pitchFamily="2" charset="0"/>
            </a:endParaRPr>
          </a:p>
          <a:p>
            <a:r>
              <a:rPr lang="en-IE" b="0" i="0" dirty="0">
                <a:solidFill>
                  <a:srgbClr val="00B0F0"/>
                </a:solidFill>
                <a:effectLst/>
                <a:latin typeface="Helvetica" pitchFamily="2" charset="0"/>
              </a:rPr>
              <a:t>PUREGRAIN - CORN</a:t>
            </a:r>
            <a:r>
              <a:rPr lang="en-GB" dirty="0">
                <a:latin typeface="Helvetica" pitchFamily="2" charset="0"/>
              </a:rPr>
              <a:t> </a:t>
            </a:r>
          </a:p>
          <a:p>
            <a:r>
              <a:rPr lang="en-IE" b="0" i="0" dirty="0">
                <a:effectLst/>
                <a:latin typeface="Helvetica" pitchFamily="2" charset="0"/>
              </a:rPr>
              <a:t>FIRST FIFA CERTIFIED SYSTEM</a:t>
            </a:r>
            <a:r>
              <a:rPr lang="en-GB" dirty="0">
                <a:latin typeface="Helvetica" pitchFamily="2" charset="0"/>
              </a:rPr>
              <a:t> </a:t>
            </a:r>
            <a:r>
              <a:rPr lang="en-IE" b="0" i="0" dirty="0">
                <a:effectLst/>
                <a:latin typeface="Helvetica" pitchFamily="2" charset="0"/>
              </a:rPr>
              <a:t>IN 2022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1" i="0" u="sng" dirty="0">
                <a:solidFill>
                  <a:srgbClr val="7030A0"/>
                </a:solidFill>
                <a:effectLst/>
                <a:latin typeface="Helvetica" pitchFamily="2" charset="0"/>
              </a:rPr>
              <a:t>MORE THAN 600 FIELDS ACROSS EUROPE</a:t>
            </a:r>
            <a:endParaRPr lang="en-IE" b="1" u="sng" dirty="0">
              <a:solidFill>
                <a:srgbClr val="7030A0"/>
              </a:solidFill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12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B5CC-8220-0204-3657-B6F9C5540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Grain infill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7C64-A04C-952C-1E41-C70E285C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PUREGRAIN - ORIGIN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﻿﻿Agricultural by-product for seed manufacturing by removing the cobs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﻿﻿Produced in Europe from 100% seed corn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﻿﻿Usage of corn cobs: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﻿﻿Animal health and nutrition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﻿﻿Pharmaceutical industry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﻿﻿Cosmetics industry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CORN KERNELS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CORN COB</a:t>
            </a:r>
            <a:endParaRPr lang="en-I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60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8076D-9411-5B36-B237-A108F02A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Pros and Cons of </a:t>
            </a:r>
            <a:r>
              <a:rPr lang="en-GB" dirty="0" err="1"/>
              <a:t>Puregrain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7452F-B9E6-4D81-174D-8C3C4292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﻿﻿100% vegetal &amp; biosourced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﻿﻿100% European origin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﻿﻿Fully biodegradable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﻿﻿Proven heat reduction (Class 1 &lt; 50°C EN 15330-5)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﻿﻿Natural soil aesthetic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﻿﻿Dust Free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﻿﻿Does not float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﻿﻿Requires experienced installation crew and decompaction/brushing post installation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﻿﻿Requires one off watering when first installed (approximately 3 1 per m3)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﻿﻿Colour change to dark brown/black due to outside exposure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77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7410-4F03-AE3A-B181-4EF83CA2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Organic infill summary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CB239-7698-0F41-3729-228A069D1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effectLst/>
                <a:latin typeface="Helvetica" pitchFamily="2" charset="0"/>
              </a:rPr>
              <a:t>The </a:t>
            </a:r>
            <a:r>
              <a:rPr lang="en-GB" b="0" i="0" dirty="0" err="1">
                <a:effectLst/>
                <a:latin typeface="Helvetica" pitchFamily="2" charset="0"/>
              </a:rPr>
              <a:t>shockpad</a:t>
            </a:r>
            <a:r>
              <a:rPr lang="en-GB" b="0" i="0" dirty="0">
                <a:effectLst/>
                <a:latin typeface="Helvetica" pitchFamily="2" charset="0"/>
              </a:rPr>
              <a:t> is very important to all the organic systems and the performance depends on the quality and durability of the </a:t>
            </a:r>
            <a:r>
              <a:rPr lang="en-GB" b="0" i="0" dirty="0" err="1">
                <a:effectLst/>
                <a:latin typeface="Helvetica" pitchFamily="2" charset="0"/>
              </a:rPr>
              <a:t>shockpad</a:t>
            </a:r>
            <a:r>
              <a:rPr lang="en-GB" dirty="0" err="1">
                <a:latin typeface="Helvetica" pitchFamily="2" charset="0"/>
              </a:rPr>
              <a:t>s</a:t>
            </a:r>
            <a:r>
              <a:rPr lang="en-GB" dirty="0">
                <a:latin typeface="Helvetica" pitchFamily="2" charset="0"/>
              </a:rPr>
              <a:t>.</a:t>
            </a:r>
          </a:p>
          <a:p>
            <a:r>
              <a:rPr lang="en-IE" b="0" i="0" dirty="0">
                <a:effectLst/>
                <a:latin typeface="Helvetica" pitchFamily="2" charset="0"/>
              </a:rPr>
              <a:t>Existing shockpads need to be checked especially the performance and the permeability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</a:t>
            </a:r>
            <a:r>
              <a:rPr lang="en-GB" dirty="0" err="1">
                <a:latin typeface="Helvetica" pitchFamily="2" charset="0"/>
              </a:rPr>
              <a:t>Puregrain</a:t>
            </a:r>
            <a:r>
              <a:rPr lang="en-IE" b="0" i="0" dirty="0">
                <a:effectLst/>
                <a:latin typeface="Helvetica" pitchFamily="2" charset="0"/>
              </a:rPr>
              <a:t> passes the WR requirements however the first fields have just been installed in 2023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systems with organic infills will not be as durable as systems with 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4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17A14-03C7-225B-E08A-925C0FD1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to adapt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08ED5-C35B-3C80-B10F-6CA344147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﻿﻿Reduced Microplastic Pollution: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﻿﻿Eco-friendly infills help reduce the release of microplastics into the environment, contributing to cleaner ecosystems and water sources.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﻿﻿Enhanced Sustainabllity: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adoption of sustainable infills aligns Irish football with global efforts to reduce its carbon footprint and environmental impact.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﻿﻿Improved Community Relations: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﻿﻿Embracing eco-friendly solutions demonstrates the sport's commitment to environmental stewardship, which can strengthen community support and partnerships.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﻿﻿Supporting Environmental Goals: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</a:t>
            </a:r>
            <a:r>
              <a:rPr lang="en-GB" b="0" i="0" dirty="0">
                <a:effectLst/>
                <a:latin typeface="Helvetica" pitchFamily="2" charset="0"/>
              </a:rPr>
              <a:t>The GAA</a:t>
            </a:r>
            <a:r>
              <a:rPr lang="en-IE" b="0" i="0" dirty="0">
                <a:effectLst/>
                <a:latin typeface="Helvetica" pitchFamily="2" charset="0"/>
              </a:rPr>
              <a:t> transition to eco-friendly infills contributes to the achievement of EU and national environmental objectives, fostering a greener future.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﻿﻿Responsible Environmental Practices: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﻿﻿By using eco-friendly infills, </a:t>
            </a:r>
            <a:r>
              <a:rPr lang="en-GB" b="0" i="0" dirty="0">
                <a:effectLst/>
                <a:latin typeface="Helvetica" pitchFamily="2" charset="0"/>
              </a:rPr>
              <a:t>The GAA</a:t>
            </a:r>
            <a:r>
              <a:rPr lang="en-IE" b="0" i="0" dirty="0">
                <a:effectLst/>
                <a:latin typeface="Helvetica" pitchFamily="2" charset="0"/>
              </a:rPr>
              <a:t> demonstrates its commitment to responsible and environmentally conscious practices.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83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515D5-25A4-8E88-8B40-103CD3B1B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A388B-048F-E670-3C20-244C63891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• Turf fields provide many benefits to society.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The EU and national governments want to protect the environment, using robust and simple to enforce methods.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﻿﻿Everyone involved with a turf field has a responsibility to ensure their impact on the environment is minimised.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﻿﻿Collectively, we need to demonstrate we have solutions that work.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GB" dirty="0"/>
              <a:t>Cost of maintaining and installing new systems about 15% higher than rubber infill.</a:t>
            </a:r>
          </a:p>
          <a:p>
            <a:r>
              <a:rPr lang="en-GB" dirty="0"/>
              <a:t>Government under SCG not funding new rubber infill pitches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1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43C9E-C5BF-5858-E1A2-203FE6A1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EU microplastics Ban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5980F-E615-6CA5-F003-E3E0C687E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﻿﻿The European Commission has confirmed (</a:t>
            </a:r>
            <a:r>
              <a:rPr lang="en-IE" b="0" i="0" dirty="0">
                <a:solidFill>
                  <a:srgbClr val="C00000"/>
                </a:solidFill>
                <a:effectLst/>
                <a:latin typeface="Helvetica" pitchFamily="2" charset="0"/>
              </a:rPr>
              <a:t>25th Sept</a:t>
            </a:r>
            <a:r>
              <a:rPr lang="en-GB" b="0" i="0" dirty="0">
                <a:solidFill>
                  <a:srgbClr val="C00000"/>
                </a:solidFill>
                <a:effectLst/>
                <a:latin typeface="Helvetica" pitchFamily="2" charset="0"/>
              </a:rPr>
              <a:t> 2023</a:t>
            </a:r>
            <a:r>
              <a:rPr lang="en-IE" b="0" i="0" dirty="0">
                <a:effectLst/>
                <a:latin typeface="Helvetica" pitchFamily="2" charset="0"/>
              </a:rPr>
              <a:t>) that they have now completed the adoption of the REACH restriction on the sale of intentionally added microplastic.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new restriction is intended to dramatically reduce the release of these materials into the environment.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restriction uses a broad definition of microplastics and covers all synthetic polymer particles that are below 5mm in size, non-organic, insoluble or resist degradation.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﻿﻿Falling within this definition are the rubber and plastic infill materials used in synthetic turf surfaces.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new restriction has granted synthetic turf infill materials a transition period of 8 years.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ban on the sale rubber and plastic infill materials will come into effect in </a:t>
            </a:r>
            <a:r>
              <a:rPr lang="en-IE" b="0" i="0" dirty="0">
                <a:solidFill>
                  <a:srgbClr val="C00000"/>
                </a:solidFill>
                <a:effectLst/>
                <a:latin typeface="Helvetica" pitchFamily="2" charset="0"/>
              </a:rPr>
              <a:t>September 2031</a:t>
            </a:r>
            <a:r>
              <a:rPr lang="en-IE" b="0" i="0" dirty="0">
                <a:effectLst/>
                <a:latin typeface="Helvetica" pitchFamily="2" charset="0"/>
              </a:rPr>
              <a:t>.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02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3F4A-ABB2-B9C6-B11C-65BBCF92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Concerns from EU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791C9-7ED0-C018-285A-CD873E824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Concerns about microplastics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Microplastics - a material containing synthetic polymeric particles or fibres which: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GB" dirty="0">
                <a:latin typeface="Helvetica" pitchFamily="2" charset="0"/>
              </a:rPr>
              <a:t>F</a:t>
            </a:r>
            <a:r>
              <a:rPr lang="en-IE" b="0" i="0" dirty="0">
                <a:effectLst/>
                <a:latin typeface="Helvetica" pitchFamily="2" charset="0"/>
              </a:rPr>
              <a:t>or particles are = 5 mm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GB" dirty="0">
                <a:latin typeface="Helvetica" pitchFamily="2" charset="0"/>
              </a:rPr>
              <a:t>F</a:t>
            </a:r>
            <a:r>
              <a:rPr lang="en-IE" b="0" i="0" dirty="0">
                <a:effectLst/>
                <a:latin typeface="Helvetica" pitchFamily="2" charset="0"/>
              </a:rPr>
              <a:t>or fibres are a length of ≤ 15 mm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Intentionally added microplastics: deliberately manufactured and added to products for specific purposes, such as exfoliating beads in facial scrubs, 3G turf infill, etc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Secondary microplastics: microplastics that occur when larger pieces of plastic br rubber, like car tyres or synthetic textiles, wear and tear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The EU estimate that each year around 218 000 tonnes of microplastics end up in the European environment</a:t>
            </a:r>
            <a:endParaRPr lang="en-GB" b="0" i="0" dirty="0">
              <a:latin typeface="Helvetica" pitchFamily="2" charset="0"/>
            </a:endParaRPr>
          </a:p>
          <a:p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5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6E12-364D-21E4-C200-DFD8A084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C4B00-72E4-0A0A-85C4-D65B13A1B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Use of rubber crumb infillin 3G pitches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﻿﻿Surveys show there are over 40,000 full size sports fields in Europe + many thousands of mini-fields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﻿﻿Over 85% currently use polymeric infill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﻿﻿Polymeric infill meets the definition of an intentionally added microplastic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﻿﻿Fields typically contain 80 - 120 tonnes of infill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﻿﻿1 kg of ELT infill contains circa 500,000 granules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EU estimate that synthetic turf pitches release in total, up to 16,000 tonnes of infill per year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2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9D3C0-DA7E-89A2-65A0-378043178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171A2-506D-5115-EBC2-E942A560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After an extensive period of consultation, the EU has decided to ban the sale of polymeric infill materials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• The ban to become effective Autumn 2031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Why a ban?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 regulators were not convinced infill containment measures would be used effectively across the whole of Europe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﻿﻿They also concluded restricting losses to no more 50 kg per year per field was not good enough</a:t>
            </a:r>
            <a:r>
              <a:rPr lang="en-GB" b="0" i="0" dirty="0">
                <a:effectLst/>
                <a:latin typeface="Helvetica" pitchFamily="2" charset="0"/>
              </a:rPr>
              <a:t>.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3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3CCA-E2E6-888C-76A4-7DE3AD119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current situation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A815E-B6EB-F419-A06D-4DCA2F775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The ban does not: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﻿﻿stop the use of current fields containing rubber infill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﻿﻿prevent the building of new fields having rubber infill until 2031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But as demand reduces will you still be able to obtain the necessary materials to maintain these fields correctly?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Some member states may also introduce national bans before 2031, and some local authorities are already introducing local bans preventing new fields from using rubber infill</a:t>
            </a:r>
            <a:endParaRPr lang="en-I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4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7D91-1502-1A7D-8A3A-90C46AC04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Alternative to crumb rubber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12192-C28D-29FB-1F2F-198F7BBAC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0" i="0" dirty="0">
                <a:effectLst/>
                <a:latin typeface="Helvetica" pitchFamily="2" charset="0"/>
              </a:rPr>
              <a:t>Industry is now innovating to develop a range of alternative turf and infill solutions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Vegetal infills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• Granulated cork: Cooodutfibres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﻿﻿Corn husks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﻿﻿Sand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﻿﻿Olive pits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4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01F96-2937-5F72-B3B2-C4E560CF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to next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66952-55FE-1F23-6517-7DC9F6C0B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Everyone is on a new learning curve - do your homework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﻿﻿Does the turf system comply with the relevant sporting standards?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﻿﻿FIFA, GAA, World Rugby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﻿﻿Is the infill suitable for your local climate?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﻿﻿Will it float in heavy rain?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﻿﻿Do you get heavy frosts, will it freeze or breakdown?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﻿﻿Does the infill need to be kept moist?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﻿﻿How durable is the turf carpet and /or infill?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﻿﻿Will it be able to sustain the required sporting properties for the expected levels of use for the anticipated life of the turf carpet?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﻿﻿Will you need to replace the infill after a few years use, what guarantee is being offered?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What are maintenance requirements?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•Will you need diferent maleranceipmentenance than on a rubber inil turi?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What are the costs of new systems?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﻿﻿Where is the infill produced 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﻿﻿What are the transportation implications?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﻿﻿Is the adequate long-term supply?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9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D93F5-3D12-412B-D6C0-199D758BA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standard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7309-E536-606A-1F30-4C9B70BAF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0" i="0" dirty="0">
                <a:effectLst/>
                <a:latin typeface="Helvetica" pitchFamily="2" charset="0"/>
              </a:rPr>
              <a:t>New European Standard for infill materials, currently under development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﻿﻿Quality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﻿﻿Durability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﻿﻿Climatic resistance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﻿﻿Toxicology</a:t>
            </a:r>
            <a:endParaRPr lang="en-IE" dirty="0">
              <a:effectLst/>
              <a:latin typeface="Helvetica" pitchFamily="2" charset="0"/>
            </a:endParaRPr>
          </a:p>
          <a:p>
            <a:r>
              <a:rPr lang="en-IE" b="0" i="0" dirty="0">
                <a:effectLst/>
                <a:latin typeface="Helvetica" pitchFamily="2" charset="0"/>
              </a:rPr>
              <a:t>Hopefully approved for publication Q2/ Q3</a:t>
            </a:r>
            <a:r>
              <a:rPr lang="en-GB" b="0" i="0" dirty="0">
                <a:effectLst/>
                <a:latin typeface="Helvetica" pitchFamily="2" charset="0"/>
              </a:rPr>
              <a:t> </a:t>
            </a:r>
            <a:r>
              <a:rPr lang="en-IE" b="0" i="0" dirty="0">
                <a:effectLst/>
                <a:latin typeface="Helvetica" pitchFamily="2" charset="0"/>
              </a:rPr>
              <a:t>2024(MEA</a:t>
            </a:r>
            <a:endParaRPr lang="en-IE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4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3G/4G surfaces </vt:lpstr>
      <vt:lpstr>The EU microplastics Ban</vt:lpstr>
      <vt:lpstr>Concerns from EU</vt:lpstr>
      <vt:lpstr>PowerPoint Presentation</vt:lpstr>
      <vt:lpstr>PowerPoint Presentation</vt:lpstr>
      <vt:lpstr>The current situation </vt:lpstr>
      <vt:lpstr>Alternative to crumb rubber </vt:lpstr>
      <vt:lpstr>Where to next ?</vt:lpstr>
      <vt:lpstr>New standard </vt:lpstr>
      <vt:lpstr>Shockpads</vt:lpstr>
      <vt:lpstr>Quality of shockpads</vt:lpstr>
      <vt:lpstr>Wear of yarn on pitch (carpet)</vt:lpstr>
      <vt:lpstr>New system alternative for GAA</vt:lpstr>
      <vt:lpstr>Type of infills </vt:lpstr>
      <vt:lpstr>Grain infill</vt:lpstr>
      <vt:lpstr>Pros and Cons of Puregrain</vt:lpstr>
      <vt:lpstr>Organic infill summary </vt:lpstr>
      <vt:lpstr>Reasons to adapt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Chairperson Safety and Facilities Leinster</cp:lastModifiedBy>
  <cp:revision>7</cp:revision>
  <dcterms:created xsi:type="dcterms:W3CDTF">2024-01-16T23:16:05Z</dcterms:created>
  <dcterms:modified xsi:type="dcterms:W3CDTF">2024-01-19T09:50:25Z</dcterms:modified>
</cp:coreProperties>
</file>