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6"/>
  </p:notesMasterIdLst>
  <p:sldIdLst>
    <p:sldId id="258" r:id="rId2"/>
    <p:sldId id="324" r:id="rId3"/>
    <p:sldId id="257" r:id="rId4"/>
    <p:sldId id="325" r:id="rId5"/>
    <p:sldId id="263" r:id="rId6"/>
    <p:sldId id="326" r:id="rId7"/>
    <p:sldId id="256" r:id="rId8"/>
    <p:sldId id="317" r:id="rId9"/>
    <p:sldId id="318" r:id="rId10"/>
    <p:sldId id="322" r:id="rId11"/>
    <p:sldId id="323" r:id="rId12"/>
    <p:sldId id="319" r:id="rId13"/>
    <p:sldId id="260" r:id="rId14"/>
    <p:sldId id="32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8" autoAdjust="0"/>
    <p:restoredTop sz="93508" autoAdjust="0"/>
  </p:normalViewPr>
  <p:slideViewPr>
    <p:cSldViewPr snapToGrid="0" showGuides="1">
      <p:cViewPr varScale="1">
        <p:scale>
          <a:sx n="169" d="100"/>
          <a:sy n="169" d="100"/>
        </p:scale>
        <p:origin x="256" y="192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benjamin/Documents/ATLAS/CHEP%202019/NERSC-ALCF-NumEv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/>
              <a:t>Number of Events Simulated by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0711511896338E-2"/>
          <c:y val="0.17282884015423366"/>
          <c:w val="0.84924537754492457"/>
          <c:h val="0.58957704030959968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ALCF-Theta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Sheet1!$A$2:$A$54</c:f>
              <c:numCache>
                <c:formatCode>m/d/yy</c:formatCode>
                <c:ptCount val="53"/>
                <c:pt idx="0">
                  <c:v>43276</c:v>
                </c:pt>
                <c:pt idx="1">
                  <c:v>43283</c:v>
                </c:pt>
                <c:pt idx="2">
                  <c:v>43290</c:v>
                </c:pt>
                <c:pt idx="3">
                  <c:v>43297</c:v>
                </c:pt>
                <c:pt idx="4">
                  <c:v>43304</c:v>
                </c:pt>
                <c:pt idx="5">
                  <c:v>43311</c:v>
                </c:pt>
                <c:pt idx="6">
                  <c:v>43318</c:v>
                </c:pt>
                <c:pt idx="7">
                  <c:v>43325</c:v>
                </c:pt>
                <c:pt idx="8">
                  <c:v>43332</c:v>
                </c:pt>
                <c:pt idx="9">
                  <c:v>43339</c:v>
                </c:pt>
                <c:pt idx="10">
                  <c:v>43346</c:v>
                </c:pt>
                <c:pt idx="11">
                  <c:v>43353</c:v>
                </c:pt>
                <c:pt idx="12">
                  <c:v>43360</c:v>
                </c:pt>
                <c:pt idx="13">
                  <c:v>43367</c:v>
                </c:pt>
                <c:pt idx="14">
                  <c:v>43374</c:v>
                </c:pt>
                <c:pt idx="15">
                  <c:v>43381</c:v>
                </c:pt>
                <c:pt idx="16">
                  <c:v>43388</c:v>
                </c:pt>
                <c:pt idx="17">
                  <c:v>43395</c:v>
                </c:pt>
                <c:pt idx="18">
                  <c:v>43402</c:v>
                </c:pt>
                <c:pt idx="19">
                  <c:v>43409</c:v>
                </c:pt>
                <c:pt idx="20">
                  <c:v>43416</c:v>
                </c:pt>
                <c:pt idx="21">
                  <c:v>43423</c:v>
                </c:pt>
                <c:pt idx="22">
                  <c:v>43430</c:v>
                </c:pt>
                <c:pt idx="23">
                  <c:v>43437</c:v>
                </c:pt>
                <c:pt idx="24">
                  <c:v>43444</c:v>
                </c:pt>
                <c:pt idx="25">
                  <c:v>43451</c:v>
                </c:pt>
                <c:pt idx="26">
                  <c:v>43458</c:v>
                </c:pt>
                <c:pt idx="27">
                  <c:v>43465</c:v>
                </c:pt>
                <c:pt idx="28">
                  <c:v>43472</c:v>
                </c:pt>
                <c:pt idx="29">
                  <c:v>43479</c:v>
                </c:pt>
                <c:pt idx="30">
                  <c:v>43486</c:v>
                </c:pt>
                <c:pt idx="31">
                  <c:v>43493</c:v>
                </c:pt>
                <c:pt idx="32">
                  <c:v>43500</c:v>
                </c:pt>
                <c:pt idx="33">
                  <c:v>43507</c:v>
                </c:pt>
                <c:pt idx="34">
                  <c:v>43514</c:v>
                </c:pt>
                <c:pt idx="35">
                  <c:v>43521</c:v>
                </c:pt>
                <c:pt idx="36">
                  <c:v>43528</c:v>
                </c:pt>
                <c:pt idx="37">
                  <c:v>43535</c:v>
                </c:pt>
                <c:pt idx="38">
                  <c:v>43542</c:v>
                </c:pt>
                <c:pt idx="39">
                  <c:v>43549</c:v>
                </c:pt>
                <c:pt idx="40">
                  <c:v>43556</c:v>
                </c:pt>
                <c:pt idx="41">
                  <c:v>43563</c:v>
                </c:pt>
                <c:pt idx="42">
                  <c:v>43570</c:v>
                </c:pt>
                <c:pt idx="43">
                  <c:v>43577</c:v>
                </c:pt>
                <c:pt idx="44">
                  <c:v>43584</c:v>
                </c:pt>
                <c:pt idx="45">
                  <c:v>43591</c:v>
                </c:pt>
                <c:pt idx="46">
                  <c:v>43598</c:v>
                </c:pt>
                <c:pt idx="47">
                  <c:v>43605</c:v>
                </c:pt>
                <c:pt idx="48">
                  <c:v>43612</c:v>
                </c:pt>
                <c:pt idx="49">
                  <c:v>43619</c:v>
                </c:pt>
                <c:pt idx="50">
                  <c:v>43633</c:v>
                </c:pt>
                <c:pt idx="51">
                  <c:v>43640</c:v>
                </c:pt>
                <c:pt idx="52">
                  <c:v>43647</c:v>
                </c:pt>
              </c:numCache>
            </c:numRef>
          </c:cat>
          <c:val>
            <c:numRef>
              <c:f>Sheet1!$B$2:$B$54</c:f>
              <c:numCache>
                <c:formatCode>#,##0</c:formatCode>
                <c:ptCount val="53"/>
                <c:pt idx="0">
                  <c:v>153707</c:v>
                </c:pt>
                <c:pt idx="1">
                  <c:v>3682468</c:v>
                </c:pt>
                <c:pt idx="2">
                  <c:v>3533181</c:v>
                </c:pt>
                <c:pt idx="3">
                  <c:v>257067</c:v>
                </c:pt>
                <c:pt idx="4">
                  <c:v>99998</c:v>
                </c:pt>
                <c:pt idx="5">
                  <c:v>1803688</c:v>
                </c:pt>
                <c:pt idx="6">
                  <c:v>2125110</c:v>
                </c:pt>
                <c:pt idx="7">
                  <c:v>70919</c:v>
                </c:pt>
                <c:pt idx="8">
                  <c:v>599997</c:v>
                </c:pt>
                <c:pt idx="9">
                  <c:v>422172</c:v>
                </c:pt>
                <c:pt idx="10" formatCode="General">
                  <c:v>0</c:v>
                </c:pt>
                <c:pt idx="11">
                  <c:v>4214772</c:v>
                </c:pt>
                <c:pt idx="12">
                  <c:v>4829098</c:v>
                </c:pt>
                <c:pt idx="13">
                  <c:v>3362232</c:v>
                </c:pt>
                <c:pt idx="14">
                  <c:v>2821169</c:v>
                </c:pt>
                <c:pt idx="15">
                  <c:v>175015</c:v>
                </c:pt>
                <c:pt idx="16">
                  <c:v>2107790</c:v>
                </c:pt>
                <c:pt idx="17" formatCode="General">
                  <c:v>0</c:v>
                </c:pt>
                <c:pt idx="18" formatCode="General">
                  <c:v>0</c:v>
                </c:pt>
                <c:pt idx="19">
                  <c:v>3587107</c:v>
                </c:pt>
                <c:pt idx="20">
                  <c:v>12779345</c:v>
                </c:pt>
                <c:pt idx="21" formatCode="General">
                  <c:v>0</c:v>
                </c:pt>
                <c:pt idx="22">
                  <c:v>2822551</c:v>
                </c:pt>
                <c:pt idx="23">
                  <c:v>6610913</c:v>
                </c:pt>
                <c:pt idx="24">
                  <c:v>3565764</c:v>
                </c:pt>
                <c:pt idx="25">
                  <c:v>9780055</c:v>
                </c:pt>
                <c:pt idx="26">
                  <c:v>31217105</c:v>
                </c:pt>
                <c:pt idx="27">
                  <c:v>830084</c:v>
                </c:pt>
                <c:pt idx="28">
                  <c:v>10136614</c:v>
                </c:pt>
                <c:pt idx="29">
                  <c:v>6611084</c:v>
                </c:pt>
                <c:pt idx="30">
                  <c:v>7395530</c:v>
                </c:pt>
                <c:pt idx="31">
                  <c:v>8185774</c:v>
                </c:pt>
                <c:pt idx="32">
                  <c:v>8410917</c:v>
                </c:pt>
                <c:pt idx="33">
                  <c:v>8109034</c:v>
                </c:pt>
                <c:pt idx="34">
                  <c:v>10398754</c:v>
                </c:pt>
                <c:pt idx="35">
                  <c:v>22162359</c:v>
                </c:pt>
                <c:pt idx="36">
                  <c:v>118571</c:v>
                </c:pt>
                <c:pt idx="37">
                  <c:v>235570</c:v>
                </c:pt>
                <c:pt idx="38">
                  <c:v>3656664</c:v>
                </c:pt>
                <c:pt idx="39">
                  <c:v>3879135</c:v>
                </c:pt>
                <c:pt idx="40">
                  <c:v>339584</c:v>
                </c:pt>
                <c:pt idx="41">
                  <c:v>3009676</c:v>
                </c:pt>
                <c:pt idx="42">
                  <c:v>3648258</c:v>
                </c:pt>
                <c:pt idx="43">
                  <c:v>4977716</c:v>
                </c:pt>
                <c:pt idx="44">
                  <c:v>855132</c:v>
                </c:pt>
                <c:pt idx="45" formatCode="General">
                  <c:v>0</c:v>
                </c:pt>
                <c:pt idx="46">
                  <c:v>0</c:v>
                </c:pt>
                <c:pt idx="47" formatCode="General">
                  <c:v>0</c:v>
                </c:pt>
                <c:pt idx="48">
                  <c:v>0</c:v>
                </c:pt>
                <c:pt idx="49" formatCode="General">
                  <c:v>0</c:v>
                </c:pt>
                <c:pt idx="50">
                  <c:v>0</c:v>
                </c:pt>
                <c:pt idx="51" formatCode="General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0-2B4E-900F-CCE679730C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NERSC-Cori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5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090-2B4E-900F-CCE679730C5C}"/>
              </c:ext>
            </c:extLst>
          </c:dPt>
          <c:cat>
            <c:numRef>
              <c:f>Sheet1!$A$2:$A$54</c:f>
              <c:numCache>
                <c:formatCode>m/d/yy</c:formatCode>
                <c:ptCount val="53"/>
                <c:pt idx="0">
                  <c:v>43276</c:v>
                </c:pt>
                <c:pt idx="1">
                  <c:v>43283</c:v>
                </c:pt>
                <c:pt idx="2">
                  <c:v>43290</c:v>
                </c:pt>
                <c:pt idx="3">
                  <c:v>43297</c:v>
                </c:pt>
                <c:pt idx="4">
                  <c:v>43304</c:v>
                </c:pt>
                <c:pt idx="5">
                  <c:v>43311</c:v>
                </c:pt>
                <c:pt idx="6">
                  <c:v>43318</c:v>
                </c:pt>
                <c:pt idx="7">
                  <c:v>43325</c:v>
                </c:pt>
                <c:pt idx="8">
                  <c:v>43332</c:v>
                </c:pt>
                <c:pt idx="9">
                  <c:v>43339</c:v>
                </c:pt>
                <c:pt idx="10">
                  <c:v>43346</c:v>
                </c:pt>
                <c:pt idx="11">
                  <c:v>43353</c:v>
                </c:pt>
                <c:pt idx="12">
                  <c:v>43360</c:v>
                </c:pt>
                <c:pt idx="13">
                  <c:v>43367</c:v>
                </c:pt>
                <c:pt idx="14">
                  <c:v>43374</c:v>
                </c:pt>
                <c:pt idx="15">
                  <c:v>43381</c:v>
                </c:pt>
                <c:pt idx="16">
                  <c:v>43388</c:v>
                </c:pt>
                <c:pt idx="17">
                  <c:v>43395</c:v>
                </c:pt>
                <c:pt idx="18">
                  <c:v>43402</c:v>
                </c:pt>
                <c:pt idx="19">
                  <c:v>43409</c:v>
                </c:pt>
                <c:pt idx="20">
                  <c:v>43416</c:v>
                </c:pt>
                <c:pt idx="21">
                  <c:v>43423</c:v>
                </c:pt>
                <c:pt idx="22">
                  <c:v>43430</c:v>
                </c:pt>
                <c:pt idx="23">
                  <c:v>43437</c:v>
                </c:pt>
                <c:pt idx="24">
                  <c:v>43444</c:v>
                </c:pt>
                <c:pt idx="25">
                  <c:v>43451</c:v>
                </c:pt>
                <c:pt idx="26">
                  <c:v>43458</c:v>
                </c:pt>
                <c:pt idx="27">
                  <c:v>43465</c:v>
                </c:pt>
                <c:pt idx="28">
                  <c:v>43472</c:v>
                </c:pt>
                <c:pt idx="29">
                  <c:v>43479</c:v>
                </c:pt>
                <c:pt idx="30">
                  <c:v>43486</c:v>
                </c:pt>
                <c:pt idx="31">
                  <c:v>43493</c:v>
                </c:pt>
                <c:pt idx="32">
                  <c:v>43500</c:v>
                </c:pt>
                <c:pt idx="33">
                  <c:v>43507</c:v>
                </c:pt>
                <c:pt idx="34">
                  <c:v>43514</c:v>
                </c:pt>
                <c:pt idx="35">
                  <c:v>43521</c:v>
                </c:pt>
                <c:pt idx="36">
                  <c:v>43528</c:v>
                </c:pt>
                <c:pt idx="37">
                  <c:v>43535</c:v>
                </c:pt>
                <c:pt idx="38">
                  <c:v>43542</c:v>
                </c:pt>
                <c:pt idx="39">
                  <c:v>43549</c:v>
                </c:pt>
                <c:pt idx="40">
                  <c:v>43556</c:v>
                </c:pt>
                <c:pt idx="41">
                  <c:v>43563</c:v>
                </c:pt>
                <c:pt idx="42">
                  <c:v>43570</c:v>
                </c:pt>
                <c:pt idx="43">
                  <c:v>43577</c:v>
                </c:pt>
                <c:pt idx="44">
                  <c:v>43584</c:v>
                </c:pt>
                <c:pt idx="45">
                  <c:v>43591</c:v>
                </c:pt>
                <c:pt idx="46">
                  <c:v>43598</c:v>
                </c:pt>
                <c:pt idx="47">
                  <c:v>43605</c:v>
                </c:pt>
                <c:pt idx="48">
                  <c:v>43612</c:v>
                </c:pt>
                <c:pt idx="49">
                  <c:v>43619</c:v>
                </c:pt>
                <c:pt idx="50">
                  <c:v>43633</c:v>
                </c:pt>
                <c:pt idx="51">
                  <c:v>43640</c:v>
                </c:pt>
                <c:pt idx="52">
                  <c:v>43647</c:v>
                </c:pt>
              </c:numCache>
            </c:numRef>
          </c:cat>
          <c:val>
            <c:numRef>
              <c:f>Sheet1!$C$2:$C$54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,##0">
                  <c:v>61861</c:v>
                </c:pt>
                <c:pt idx="4" formatCode="#,##0">
                  <c:v>194036</c:v>
                </c:pt>
                <c:pt idx="5" formatCode="#,##0">
                  <c:v>155946</c:v>
                </c:pt>
                <c:pt idx="6" formatCode="#,##0">
                  <c:v>385697</c:v>
                </c:pt>
                <c:pt idx="7" formatCode="#,##0">
                  <c:v>2299640</c:v>
                </c:pt>
                <c:pt idx="8" formatCode="#,##0">
                  <c:v>93124</c:v>
                </c:pt>
                <c:pt idx="9" formatCode="#,##0">
                  <c:v>106874</c:v>
                </c:pt>
                <c:pt idx="10" formatCode="#,##0">
                  <c:v>0</c:v>
                </c:pt>
                <c:pt idx="11" formatCode="#,##0">
                  <c:v>290201</c:v>
                </c:pt>
                <c:pt idx="12" formatCode="#,##0">
                  <c:v>119540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 formatCode="#,##0">
                  <c:v>124485</c:v>
                </c:pt>
                <c:pt idx="17" formatCode="#,##0">
                  <c:v>1202455</c:v>
                </c:pt>
                <c:pt idx="18">
                  <c:v>0</c:v>
                </c:pt>
                <c:pt idx="19" formatCode="#,##0">
                  <c:v>4714098</c:v>
                </c:pt>
                <c:pt idx="20" formatCode="#,##0">
                  <c:v>1283741</c:v>
                </c:pt>
                <c:pt idx="21" formatCode="#,##0">
                  <c:v>586098</c:v>
                </c:pt>
                <c:pt idx="22" formatCode="#,##0">
                  <c:v>3683535</c:v>
                </c:pt>
                <c:pt idx="23" formatCode="#,##0">
                  <c:v>4823718</c:v>
                </c:pt>
                <c:pt idx="24" formatCode="#,##0">
                  <c:v>1654861</c:v>
                </c:pt>
                <c:pt idx="25" formatCode="#,##0">
                  <c:v>132517</c:v>
                </c:pt>
                <c:pt idx="26" formatCode="#,##0">
                  <c:v>300986</c:v>
                </c:pt>
                <c:pt idx="27" formatCode="#,##0">
                  <c:v>168047</c:v>
                </c:pt>
                <c:pt idx="28" formatCode="#,##0">
                  <c:v>523163</c:v>
                </c:pt>
                <c:pt idx="29" formatCode="#,##0">
                  <c:v>1604680</c:v>
                </c:pt>
                <c:pt idx="30" formatCode="#,##0">
                  <c:v>2145682</c:v>
                </c:pt>
                <c:pt idx="31" formatCode="#,##0">
                  <c:v>1349676</c:v>
                </c:pt>
                <c:pt idx="32">
                  <c:v>0</c:v>
                </c:pt>
                <c:pt idx="33" formatCode="#,##0">
                  <c:v>1663766</c:v>
                </c:pt>
                <c:pt idx="34" formatCode="#,##0">
                  <c:v>3394058</c:v>
                </c:pt>
                <c:pt idx="35" formatCode="#,##0">
                  <c:v>6392001</c:v>
                </c:pt>
                <c:pt idx="36" formatCode="#,##0">
                  <c:v>7045109</c:v>
                </c:pt>
                <c:pt idx="37" formatCode="#,##0">
                  <c:v>5359669</c:v>
                </c:pt>
                <c:pt idx="38" formatCode="#,##0">
                  <c:v>6073830</c:v>
                </c:pt>
                <c:pt idx="39" formatCode="#,##0">
                  <c:v>5852745</c:v>
                </c:pt>
                <c:pt idx="40" formatCode="#,##0">
                  <c:v>1476160</c:v>
                </c:pt>
                <c:pt idx="41" formatCode="#,##0">
                  <c:v>3760986</c:v>
                </c:pt>
                <c:pt idx="42" formatCode="#,##0">
                  <c:v>4567195</c:v>
                </c:pt>
                <c:pt idx="43" formatCode="#,##0">
                  <c:v>19661241</c:v>
                </c:pt>
                <c:pt idx="44" formatCode="#,##0">
                  <c:v>10763955</c:v>
                </c:pt>
                <c:pt idx="45" formatCode="#,##0">
                  <c:v>4678954</c:v>
                </c:pt>
                <c:pt idx="46" formatCode="#,##0">
                  <c:v>5621943</c:v>
                </c:pt>
                <c:pt idx="47" formatCode="#,##0">
                  <c:v>3715784</c:v>
                </c:pt>
                <c:pt idx="48" formatCode="#,##0">
                  <c:v>8076366</c:v>
                </c:pt>
                <c:pt idx="49" formatCode="#,##0">
                  <c:v>3094370</c:v>
                </c:pt>
                <c:pt idx="50" formatCode="#,##0">
                  <c:v>7335938</c:v>
                </c:pt>
                <c:pt idx="51" formatCode="#,##0">
                  <c:v>10590177</c:v>
                </c:pt>
                <c:pt idx="52" formatCode="#,##0">
                  <c:v>1362594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90-2B4E-900F-CCE679730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5127328"/>
        <c:axId val="1075129008"/>
      </c:areaChart>
      <c:dateAx>
        <c:axId val="107512732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129008"/>
        <c:crosses val="autoZero"/>
        <c:auto val="1"/>
        <c:lblOffset val="100"/>
        <c:baseTimeUnit val="days"/>
      </c:dateAx>
      <c:valAx>
        <c:axId val="107512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127328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2849746270218794"/>
          <c:y val="0.13069597538899674"/>
          <c:w val="0.14020782773224591"/>
          <c:h val="0.22474178846807427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62a263b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062a263b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78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062a263b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062a263b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99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561e7ac3a_0_4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1561e7ac3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02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573" y="75193"/>
            <a:ext cx="8372901" cy="448789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graph, chart or table slide.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595901"/>
            <a:ext cx="8372901" cy="384407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25215" y="4832979"/>
            <a:ext cx="457200" cy="13716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8494259" cy="295275"/>
          </a:xfrm>
        </p:spPr>
        <p:txBody>
          <a:bodyPr lIns="0" bIns="0" anchor="b">
            <a:normAutofit/>
          </a:bodyPr>
          <a:lstStyle>
            <a:lvl1pPr marL="0" indent="0" algn="ctr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87194"/>
            <a:ext cx="8494259" cy="685800"/>
          </a:xfrm>
        </p:spPr>
        <p:txBody>
          <a:bodyPr lIns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12489"/>
            <a:ext cx="8372901" cy="621711"/>
          </a:xfrm>
        </p:spPr>
        <p:txBody>
          <a:bodyPr/>
          <a:lstStyle>
            <a:lvl1pPr>
              <a:defRPr lang="en-US" sz="2800" b="1" i="0" kern="1200" cap="none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BASIC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799139"/>
            <a:ext cx="8372901" cy="392628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2033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19240"/>
            <a:ext cx="8372901" cy="621711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TITLE AND CONTENT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808291"/>
            <a:ext cx="4023360" cy="3937513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808291"/>
            <a:ext cx="4023360" cy="3926797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66386"/>
            <a:ext cx="8372901" cy="62171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Two-column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947245"/>
            <a:ext cx="4114800" cy="377036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947245"/>
            <a:ext cx="4114800" cy="377036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20491" y="651784"/>
            <a:ext cx="4114800" cy="2954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none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651784"/>
            <a:ext cx="4114800" cy="2954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none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-2770"/>
            <a:ext cx="8372901" cy="62171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Two-column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43399" y="678224"/>
            <a:ext cx="4479925" cy="2021658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678224"/>
            <a:ext cx="3729481" cy="202165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2771801"/>
            <a:ext cx="3729481" cy="203404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63" y="111798"/>
            <a:ext cx="8372901" cy="49437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 IMAGES – VERTICAL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343399" y="2771801"/>
            <a:ext cx="4479925" cy="203404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39826" y="751060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1774" y="702534"/>
            <a:ext cx="2128135" cy="111599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1955980"/>
            <a:ext cx="2132895" cy="1157089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14" y="91250"/>
            <a:ext cx="8372901" cy="47382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THREE IMAGES – VERTICAL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839826" y="1936223"/>
            <a:ext cx="5814912" cy="1176846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250523"/>
            <a:ext cx="2132895" cy="11262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839826" y="3250523"/>
            <a:ext cx="5814912" cy="1126268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2485383"/>
            <a:ext cx="4023360" cy="225312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2485383"/>
            <a:ext cx="4097585" cy="225312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8732" y="690553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16216" y="690553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-11488"/>
            <a:ext cx="8372901" cy="62171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 IMAGES – top HORIZONTAL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28pt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77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ithub.com/PanDAWMS/pilot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.to/6jVsf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2258AC5-301F-2642-A31A-F953D24FDEE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7831" b="783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 fine grain simulation workflows ("Jumbo Jobs") on HPC's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424060" y="3425013"/>
            <a:ext cx="4753368" cy="295275"/>
          </a:xfrm>
        </p:spPr>
        <p:txBody>
          <a:bodyPr/>
          <a:lstStyle/>
          <a:p>
            <a:r>
              <a:rPr lang="en-US" dirty="0"/>
              <a:t>Doug Benjamin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957271" y="3720288"/>
            <a:ext cx="5686946" cy="685800"/>
          </a:xfrm>
        </p:spPr>
        <p:txBody>
          <a:bodyPr/>
          <a:lstStyle/>
          <a:p>
            <a:r>
              <a:rPr lang="en-US" dirty="0"/>
              <a:t>HEP Division ANL</a:t>
            </a:r>
          </a:p>
          <a:p>
            <a:r>
              <a:rPr lang="en-US" dirty="0"/>
              <a:t>On Behalf of the ATLAS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/>
        </p:nvSpPr>
        <p:spPr>
          <a:xfrm>
            <a:off x="1143000" y="-27392"/>
            <a:ext cx="68580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5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PanDA</a:t>
            </a:r>
            <a:r>
              <a:rPr lang="en-US" sz="225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actions for Jumbo Jobs </a:t>
            </a:r>
            <a:endParaRPr sz="225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grpSp>
        <p:nvGrpSpPr>
          <p:cNvPr id="45" name="Google Shape;45;p6"/>
          <p:cNvGrpSpPr/>
          <p:nvPr/>
        </p:nvGrpSpPr>
        <p:grpSpPr>
          <a:xfrm>
            <a:off x="1201389" y="459134"/>
            <a:ext cx="6166744" cy="1773412"/>
            <a:chOff x="-150750" y="3964976"/>
            <a:chExt cx="8222324" cy="2364549"/>
          </a:xfrm>
        </p:grpSpPr>
        <p:cxnSp>
          <p:nvCxnSpPr>
            <p:cNvPr id="46" name="Google Shape;46;p6"/>
            <p:cNvCxnSpPr/>
            <p:nvPr/>
          </p:nvCxnSpPr>
          <p:spPr>
            <a:xfrm>
              <a:off x="1111600" y="4517575"/>
              <a:ext cx="2194800" cy="1689300"/>
            </a:xfrm>
            <a:prstGeom prst="bentConnector3">
              <a:avLst>
                <a:gd name="adj1" fmla="val 28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47" name="Google Shape;47;p6"/>
            <p:cNvCxnSpPr/>
            <p:nvPr/>
          </p:nvCxnSpPr>
          <p:spPr>
            <a:xfrm rot="10800000">
              <a:off x="1124150" y="4712250"/>
              <a:ext cx="2003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" name="Google Shape;48;p6"/>
            <p:cNvSpPr txBox="1"/>
            <p:nvPr/>
          </p:nvSpPr>
          <p:spPr>
            <a:xfrm>
              <a:off x="631625" y="4043325"/>
              <a:ext cx="1036200" cy="3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750"/>
                <a:t>nEvents processed</a:t>
              </a:r>
              <a:endParaRPr sz="750"/>
            </a:p>
          </p:txBody>
        </p:sp>
        <p:sp>
          <p:nvSpPr>
            <p:cNvPr id="49" name="Google Shape;49;p6"/>
            <p:cNvSpPr txBox="1"/>
            <p:nvPr/>
          </p:nvSpPr>
          <p:spPr>
            <a:xfrm>
              <a:off x="3049650" y="5977925"/>
              <a:ext cx="1036200" cy="3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750"/>
                <a:t>Time</a:t>
              </a:r>
              <a:endParaRPr sz="750"/>
            </a:p>
          </p:txBody>
        </p:sp>
        <p:sp>
          <p:nvSpPr>
            <p:cNvPr id="51" name="Google Shape;51;p6"/>
            <p:cNvSpPr txBox="1"/>
            <p:nvPr/>
          </p:nvSpPr>
          <p:spPr>
            <a:xfrm>
              <a:off x="-150750" y="5901725"/>
              <a:ext cx="1036200" cy="3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750">
                  <a:solidFill>
                    <a:srgbClr val="9900FF"/>
                  </a:solidFill>
                </a:rPr>
                <a:t>Avalanche</a:t>
              </a:r>
              <a:endParaRPr sz="750">
                <a:solidFill>
                  <a:srgbClr val="9900FF"/>
                </a:solidFill>
              </a:endParaRPr>
            </a:p>
          </p:txBody>
        </p:sp>
        <p:sp>
          <p:nvSpPr>
            <p:cNvPr id="52" name="Google Shape;52;p6"/>
            <p:cNvSpPr txBox="1"/>
            <p:nvPr/>
          </p:nvSpPr>
          <p:spPr>
            <a:xfrm>
              <a:off x="1906650" y="5520725"/>
              <a:ext cx="1036200" cy="3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750">
                  <a:solidFill>
                    <a:srgbClr val="9900FF"/>
                  </a:solidFill>
                </a:rPr>
                <a:t>Jumbo jobs disabled + prio boost to 500</a:t>
              </a:r>
              <a:endParaRPr sz="750">
                <a:solidFill>
                  <a:srgbClr val="9900FF"/>
                </a:solidFill>
              </a:endParaRPr>
            </a:p>
          </p:txBody>
        </p:sp>
        <p:cxnSp>
          <p:nvCxnSpPr>
            <p:cNvPr id="53" name="Google Shape;53;p6"/>
            <p:cNvCxnSpPr>
              <a:stCxn id="52" idx="0"/>
            </p:cNvCxnSpPr>
            <p:nvPr/>
          </p:nvCxnSpPr>
          <p:spPr>
            <a:xfrm rot="10800000">
              <a:off x="2387850" y="5106725"/>
              <a:ext cx="36900" cy="414000"/>
            </a:xfrm>
            <a:prstGeom prst="straightConnector1">
              <a:avLst/>
            </a:prstGeom>
            <a:noFill/>
            <a:ln w="9525" cap="flat" cmpd="sng">
              <a:solidFill>
                <a:srgbClr val="9900FF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sp>
          <p:nvSpPr>
            <p:cNvPr id="54" name="Google Shape;54;p6"/>
            <p:cNvSpPr txBox="1"/>
            <p:nvPr/>
          </p:nvSpPr>
          <p:spPr>
            <a:xfrm>
              <a:off x="2661700" y="5063525"/>
              <a:ext cx="1275600" cy="3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750">
                  <a:solidFill>
                    <a:srgbClr val="9900FF"/>
                  </a:solidFill>
                </a:rPr>
                <a:t>Prio boost to 900</a:t>
              </a:r>
              <a:endParaRPr sz="750">
                <a:solidFill>
                  <a:srgbClr val="9900FF"/>
                </a:solidFill>
              </a:endParaRPr>
            </a:p>
          </p:txBody>
        </p:sp>
        <p:cxnSp>
          <p:nvCxnSpPr>
            <p:cNvPr id="55" name="Google Shape;55;p6"/>
            <p:cNvCxnSpPr/>
            <p:nvPr/>
          </p:nvCxnSpPr>
          <p:spPr>
            <a:xfrm rot="10800000">
              <a:off x="2995800" y="4892200"/>
              <a:ext cx="144300" cy="219900"/>
            </a:xfrm>
            <a:prstGeom prst="straightConnector1">
              <a:avLst/>
            </a:prstGeom>
            <a:noFill/>
            <a:ln w="9525" cap="flat" cmpd="sng">
              <a:solidFill>
                <a:srgbClr val="9900FF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sp>
          <p:nvSpPr>
            <p:cNvPr id="56" name="Google Shape;56;p6"/>
            <p:cNvSpPr txBox="1"/>
            <p:nvPr/>
          </p:nvSpPr>
          <p:spPr>
            <a:xfrm>
              <a:off x="382650" y="4606325"/>
              <a:ext cx="1036200" cy="21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n-US" sz="600"/>
                <a:t>100%</a:t>
              </a:r>
              <a:endParaRPr sz="600"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1127075" y="4724825"/>
              <a:ext cx="1999450" cy="1483652"/>
            </a:xfrm>
            <a:custGeom>
              <a:avLst/>
              <a:gdLst/>
              <a:ahLst/>
              <a:cxnLst/>
              <a:rect l="l" t="t" r="r" b="b"/>
              <a:pathLst>
                <a:path w="79978" h="59092" extrusionOk="0">
                  <a:moveTo>
                    <a:pt x="0" y="59092"/>
                  </a:moveTo>
                  <a:lnTo>
                    <a:pt x="15028" y="55526"/>
                  </a:lnTo>
                  <a:lnTo>
                    <a:pt x="25471" y="50941"/>
                  </a:lnTo>
                  <a:lnTo>
                    <a:pt x="48649" y="12990"/>
                  </a:lnTo>
                  <a:lnTo>
                    <a:pt x="74375" y="6113"/>
                  </a:lnTo>
                  <a:lnTo>
                    <a:pt x="79978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" name="Google Shape;58;p6"/>
            <p:cNvSpPr txBox="1"/>
            <p:nvPr/>
          </p:nvSpPr>
          <p:spPr>
            <a:xfrm>
              <a:off x="6450" y="4987325"/>
              <a:ext cx="1183800" cy="3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750">
                  <a:solidFill>
                    <a:srgbClr val="9900FF"/>
                  </a:solidFill>
                </a:rPr>
                <a:t>Conversion to ES + jumbo jobs enabled</a:t>
              </a:r>
              <a:endParaRPr sz="750">
                <a:solidFill>
                  <a:srgbClr val="9900FF"/>
                </a:solidFill>
              </a:endParaRPr>
            </a:p>
          </p:txBody>
        </p:sp>
        <p:cxnSp>
          <p:nvCxnSpPr>
            <p:cNvPr id="59" name="Google Shape;59;p6"/>
            <p:cNvCxnSpPr/>
            <p:nvPr/>
          </p:nvCxnSpPr>
          <p:spPr>
            <a:xfrm>
              <a:off x="999725" y="5431650"/>
              <a:ext cx="668100" cy="510000"/>
            </a:xfrm>
            <a:prstGeom prst="straightConnector1">
              <a:avLst/>
            </a:prstGeom>
            <a:noFill/>
            <a:ln w="9525" cap="flat" cmpd="sng">
              <a:solidFill>
                <a:srgbClr val="9900FF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60" name="Google Shape;60;p6"/>
            <p:cNvCxnSpPr/>
            <p:nvPr/>
          </p:nvCxnSpPr>
          <p:spPr>
            <a:xfrm>
              <a:off x="745025" y="6087500"/>
              <a:ext cx="694200" cy="6600"/>
            </a:xfrm>
            <a:prstGeom prst="straightConnector1">
              <a:avLst/>
            </a:prstGeom>
            <a:noFill/>
            <a:ln w="9525" cap="flat" cmpd="sng">
              <a:solidFill>
                <a:srgbClr val="9900FF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cxnSp>
          <p:nvCxnSpPr>
            <p:cNvPr id="61" name="Google Shape;61;p6"/>
            <p:cNvCxnSpPr/>
            <p:nvPr/>
          </p:nvCxnSpPr>
          <p:spPr>
            <a:xfrm rot="10800000" flipH="1">
              <a:off x="3126525" y="4718525"/>
              <a:ext cx="191100" cy="63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" name="Google Shape;62;p6"/>
            <p:cNvSpPr txBox="1"/>
            <p:nvPr/>
          </p:nvSpPr>
          <p:spPr>
            <a:xfrm>
              <a:off x="2215650" y="4132350"/>
              <a:ext cx="1275600" cy="3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750">
                  <a:solidFill>
                    <a:srgbClr val="9900FF"/>
                  </a:solidFill>
                </a:rPr>
                <a:t>Output transfer</a:t>
              </a:r>
              <a:endParaRPr sz="750">
                <a:solidFill>
                  <a:srgbClr val="9900FF"/>
                </a:solidFill>
              </a:endParaRPr>
            </a:p>
          </p:txBody>
        </p:sp>
        <p:cxnSp>
          <p:nvCxnSpPr>
            <p:cNvPr id="63" name="Google Shape;63;p6"/>
            <p:cNvCxnSpPr/>
            <p:nvPr/>
          </p:nvCxnSpPr>
          <p:spPr>
            <a:xfrm>
              <a:off x="3043750" y="4438275"/>
              <a:ext cx="108600" cy="216600"/>
            </a:xfrm>
            <a:prstGeom prst="straightConnector1">
              <a:avLst/>
            </a:prstGeom>
            <a:noFill/>
            <a:ln w="9525" cap="flat" cmpd="sng">
              <a:solidFill>
                <a:srgbClr val="9900FF"/>
              </a:solidFill>
              <a:prstDash val="dot"/>
              <a:round/>
              <a:headEnd type="none" w="med" len="med"/>
              <a:tailEnd type="stealth" w="med" len="med"/>
            </a:ln>
          </p:spPr>
        </p:cxnSp>
        <p:sp>
          <p:nvSpPr>
            <p:cNvPr id="50" name="Google Shape;50;p6"/>
            <p:cNvSpPr txBox="1"/>
            <p:nvPr/>
          </p:nvSpPr>
          <p:spPr>
            <a:xfrm>
              <a:off x="3222075" y="3964976"/>
              <a:ext cx="4849499" cy="504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ctr"/>
              <a:r>
                <a:rPr lang="en-US" sz="1350" dirty="0">
                  <a:solidFill>
                    <a:srgbClr val="0066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Typical event processing with Jumbo jobs</a:t>
              </a:r>
              <a:endParaRPr sz="1350" dirty="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4" name="Google Shape;64;p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894" y="2471054"/>
            <a:ext cx="4460418" cy="275801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/>
          <p:nvPr/>
        </p:nvSpPr>
        <p:spPr>
          <a:xfrm>
            <a:off x="6081638" y="2226900"/>
            <a:ext cx="1079325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750">
                <a:solidFill>
                  <a:srgbClr val="9900FF"/>
                </a:solidFill>
              </a:rPr>
              <a:t>All events processed at 2019-02-27 07:06</a:t>
            </a:r>
            <a:endParaRPr sz="750">
              <a:solidFill>
                <a:srgbClr val="9900FF"/>
              </a:solidFill>
            </a:endParaRPr>
          </a:p>
        </p:txBody>
      </p:sp>
      <p:sp>
        <p:nvSpPr>
          <p:cNvPr id="66" name="Google Shape;66;p6"/>
          <p:cNvSpPr txBox="1"/>
          <p:nvPr/>
        </p:nvSpPr>
        <p:spPr>
          <a:xfrm>
            <a:off x="6653138" y="3547556"/>
            <a:ext cx="1265625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750">
                <a:solidFill>
                  <a:srgbClr val="9900FF"/>
                </a:solidFill>
              </a:rPr>
              <a:t>Finished since all output files reached the nucleus at 2019-02-28 00:46</a:t>
            </a:r>
            <a:endParaRPr sz="750">
              <a:solidFill>
                <a:srgbClr val="9900FF"/>
              </a:solidFill>
            </a:endParaRPr>
          </a:p>
        </p:txBody>
      </p:sp>
      <p:cxnSp>
        <p:nvCxnSpPr>
          <p:cNvPr id="67" name="Google Shape;67;p6"/>
          <p:cNvCxnSpPr/>
          <p:nvPr/>
        </p:nvCxnSpPr>
        <p:spPr>
          <a:xfrm rot="10800000">
            <a:off x="6261900" y="2932406"/>
            <a:ext cx="472725" cy="558675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68" name="Google Shape;68;p6"/>
          <p:cNvCxnSpPr/>
          <p:nvPr/>
        </p:nvCxnSpPr>
        <p:spPr>
          <a:xfrm flipH="1">
            <a:off x="5903625" y="2545481"/>
            <a:ext cx="263475" cy="3249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69" name="Google Shape;69;p6"/>
          <p:cNvSpPr txBox="1"/>
          <p:nvPr/>
        </p:nvSpPr>
        <p:spPr>
          <a:xfrm>
            <a:off x="1225969" y="3301500"/>
            <a:ext cx="1394775" cy="2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750">
                <a:solidFill>
                  <a:srgbClr val="9900FF"/>
                </a:solidFill>
              </a:rPr>
              <a:t>Started at 2019-02-21 13:45</a:t>
            </a:r>
            <a:endParaRPr sz="750">
              <a:solidFill>
                <a:srgbClr val="9900FF"/>
              </a:solidFill>
            </a:endParaRPr>
          </a:p>
        </p:txBody>
      </p:sp>
      <p:sp>
        <p:nvSpPr>
          <p:cNvPr id="70" name="Google Shape;70;p6"/>
          <p:cNvSpPr txBox="1"/>
          <p:nvPr/>
        </p:nvSpPr>
        <p:spPr>
          <a:xfrm>
            <a:off x="2809106" y="3102938"/>
            <a:ext cx="1175175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750">
                <a:solidFill>
                  <a:srgbClr val="9900FF"/>
                </a:solidFill>
              </a:rPr>
              <a:t>Manually enabled jumbo at 2019-02-21 16:08</a:t>
            </a:r>
            <a:endParaRPr sz="750">
              <a:solidFill>
                <a:srgbClr val="9900FF"/>
              </a:solidFill>
            </a:endParaRPr>
          </a:p>
        </p:txBody>
      </p:sp>
      <p:cxnSp>
        <p:nvCxnSpPr>
          <p:cNvPr id="71" name="Google Shape;71;p6"/>
          <p:cNvCxnSpPr/>
          <p:nvPr/>
        </p:nvCxnSpPr>
        <p:spPr>
          <a:xfrm>
            <a:off x="2442000" y="3577050"/>
            <a:ext cx="463275" cy="845325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72" name="Google Shape;72;p6"/>
          <p:cNvCxnSpPr/>
          <p:nvPr/>
        </p:nvCxnSpPr>
        <p:spPr>
          <a:xfrm flipH="1">
            <a:off x="3076388" y="3481538"/>
            <a:ext cx="53325" cy="94545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73" name="Google Shape;73;p6"/>
          <p:cNvSpPr txBox="1"/>
          <p:nvPr/>
        </p:nvSpPr>
        <p:spPr>
          <a:xfrm>
            <a:off x="5224388" y="3541350"/>
            <a:ext cx="1041525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750">
                <a:solidFill>
                  <a:srgbClr val="9900FF"/>
                </a:solidFill>
              </a:rPr>
              <a:t>Disabled jumbo and boosted prio to 500 at 2019-02-26 01:24</a:t>
            </a:r>
            <a:endParaRPr sz="750">
              <a:solidFill>
                <a:srgbClr val="9900FF"/>
              </a:solidFill>
            </a:endParaRPr>
          </a:p>
        </p:txBody>
      </p:sp>
      <p:cxnSp>
        <p:nvCxnSpPr>
          <p:cNvPr id="74" name="Google Shape;74;p6"/>
          <p:cNvCxnSpPr/>
          <p:nvPr/>
        </p:nvCxnSpPr>
        <p:spPr>
          <a:xfrm rot="10800000">
            <a:off x="5259881" y="3027900"/>
            <a:ext cx="100125" cy="5778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75" name="Google Shape;75;p6"/>
          <p:cNvSpPr txBox="1"/>
          <p:nvPr/>
        </p:nvSpPr>
        <p:spPr>
          <a:xfrm>
            <a:off x="4767188" y="2226900"/>
            <a:ext cx="1041525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750">
                <a:solidFill>
                  <a:srgbClr val="9900FF"/>
                </a:solidFill>
              </a:rPr>
              <a:t>Boosted prio to 900 at 2019-02-26 12:45</a:t>
            </a:r>
            <a:endParaRPr sz="750">
              <a:solidFill>
                <a:srgbClr val="9900FF"/>
              </a:solidFill>
            </a:endParaRPr>
          </a:p>
        </p:txBody>
      </p:sp>
      <p:cxnSp>
        <p:nvCxnSpPr>
          <p:cNvPr id="76" name="Google Shape;76;p6"/>
          <p:cNvCxnSpPr/>
          <p:nvPr/>
        </p:nvCxnSpPr>
        <p:spPr>
          <a:xfrm>
            <a:off x="5350444" y="2583694"/>
            <a:ext cx="133650" cy="28665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dot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250781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5D961-CFB4-8A40-89DF-F30DC73251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F40A2A-558F-004E-9DC5-78F279516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01757"/>
              </p:ext>
            </p:extLst>
          </p:nvPr>
        </p:nvGraphicFramePr>
        <p:xfrm>
          <a:off x="528992" y="211599"/>
          <a:ext cx="8380546" cy="465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5111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B77C-97FF-1D41-B94A-DF7D2388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integration of Pilot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972F4-A183-5245-B8FC-C21E8053F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Pilot 2 – the </a:t>
            </a:r>
            <a:r>
              <a:rPr lang="en-US" dirty="0" err="1"/>
              <a:t>PanDA</a:t>
            </a:r>
            <a:r>
              <a:rPr lang="en-US" dirty="0"/>
              <a:t> Pilot has been modernized and rewritten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https://github.com/PanDAWMS/pilot2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B5933-B13A-F74F-8E97-8664AB3C8D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E8CA9-BD9F-C546-9F1F-B2642E6C4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80" y="1432843"/>
            <a:ext cx="3884311" cy="2104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AC4FA0-3619-3745-BD0E-7D277967F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491" y="2762283"/>
            <a:ext cx="4503987" cy="1735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974A9-2CB0-F743-A7B5-69F1CB1C0380}"/>
              </a:ext>
            </a:extLst>
          </p:cNvPr>
          <p:cNvSpPr txBox="1"/>
          <p:nvPr/>
        </p:nvSpPr>
        <p:spPr>
          <a:xfrm>
            <a:off x="521435" y="3642486"/>
            <a:ext cx="325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Talk given at this meeting</a:t>
            </a:r>
          </a:p>
          <a:p>
            <a:r>
              <a:rPr lang="en-US" dirty="0"/>
              <a:t> (Tuesday  - 5 – Nov)</a:t>
            </a:r>
          </a:p>
          <a:p>
            <a:r>
              <a:rPr lang="en-US" dirty="0"/>
              <a:t>Paul Nilsson</a:t>
            </a:r>
          </a:p>
          <a:p>
            <a:r>
              <a:rPr lang="en-US" dirty="0">
                <a:hlinkClick r:id="rId5"/>
              </a:rPr>
              <a:t>https://indi.to/6jVsf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Jumbo Jobs and Event Service have been very effective for HPC’s.</a:t>
            </a:r>
          </a:p>
          <a:p>
            <a:r>
              <a:rPr lang="en-US" dirty="0"/>
              <a:t>Harvester + Pilot 2 allows for better integration of HPC workflows into ATLAS Distributed computing environment.</a:t>
            </a:r>
          </a:p>
        </p:txBody>
      </p:sp>
    </p:spTree>
    <p:extLst>
      <p:ext uri="{BB962C8B-B14F-4D97-AF65-F5344CB8AC3E}">
        <p14:creationId xmlns:p14="http://schemas.microsoft.com/office/powerpoint/2010/main" val="4843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A5669A-6F40-044B-9732-E99A54F15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0289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CDE61A-FD65-7F48-A236-CEE0CCE4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D47AA2-7898-0C40-9CAB-769B47850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Thanks to : </a:t>
            </a:r>
          </a:p>
          <a:p>
            <a:pPr marL="347662" lvl="1" indent="0">
              <a:buNone/>
            </a:pPr>
            <a:r>
              <a:rPr lang="en-US" dirty="0"/>
              <a:t>Wen Guan (U </a:t>
            </a:r>
            <a:r>
              <a:rPr lang="en-US" dirty="0" err="1"/>
              <a:t>Wisc</a:t>
            </a:r>
            <a:r>
              <a:rPr lang="en-US" dirty="0"/>
              <a:t> (US)), Tadashi </a:t>
            </a:r>
            <a:r>
              <a:rPr lang="en-US" dirty="0" err="1"/>
              <a:t>Maeno</a:t>
            </a:r>
            <a:r>
              <a:rPr lang="en-US" dirty="0"/>
              <a:t> (BNL (US)),  </a:t>
            </a:r>
            <a:br>
              <a:rPr lang="en-US" dirty="0"/>
            </a:br>
            <a:r>
              <a:rPr lang="en-US" dirty="0" err="1"/>
              <a:t>Nicolo</a:t>
            </a:r>
            <a:r>
              <a:rPr lang="en-US" dirty="0"/>
              <a:t> </a:t>
            </a:r>
            <a:r>
              <a:rPr lang="en-US" dirty="0" err="1"/>
              <a:t>Magini</a:t>
            </a:r>
            <a:r>
              <a:rPr lang="en-US" dirty="0"/>
              <a:t> (Iowa State U (US)), Paul Nilsson (BNL (US)), </a:t>
            </a:r>
          </a:p>
          <a:p>
            <a:pPr marL="347662" lvl="1" indent="0">
              <a:buNone/>
            </a:pPr>
            <a:r>
              <a:rPr lang="en-US" dirty="0"/>
              <a:t>Danila </a:t>
            </a:r>
            <a:r>
              <a:rPr lang="en-US" dirty="0" err="1"/>
              <a:t>Oleynik</a:t>
            </a:r>
            <a:r>
              <a:rPr lang="en-US" dirty="0"/>
              <a:t> (JINR (RU)), </a:t>
            </a:r>
            <a:r>
              <a:rPr lang="en-US" dirty="0" err="1"/>
              <a:t>Vakho</a:t>
            </a:r>
            <a:r>
              <a:rPr lang="en-US" dirty="0"/>
              <a:t> </a:t>
            </a:r>
            <a:r>
              <a:rPr lang="en-US" dirty="0" err="1"/>
              <a:t>Tsulaia</a:t>
            </a:r>
            <a:r>
              <a:rPr lang="en-US" dirty="0"/>
              <a:t> (LBL (US)), </a:t>
            </a:r>
          </a:p>
          <a:p>
            <a:pPr marL="347662" lvl="1" indent="0">
              <a:buNone/>
            </a:pPr>
            <a:r>
              <a:rPr lang="en-US" dirty="0"/>
              <a:t>Taylor Childers (ANL (US)), Martina </a:t>
            </a:r>
            <a:r>
              <a:rPr lang="en-US" dirty="0" err="1"/>
              <a:t>Javurkova</a:t>
            </a:r>
            <a:r>
              <a:rPr lang="en-US" dirty="0"/>
              <a:t> (U Mass (US)), </a:t>
            </a:r>
          </a:p>
          <a:p>
            <a:pPr marL="347662" lvl="1" indent="0">
              <a:buNone/>
            </a:pPr>
            <a:r>
              <a:rPr lang="en-US" dirty="0"/>
              <a:t>Torre </a:t>
            </a:r>
            <a:r>
              <a:rPr lang="en-US" dirty="0" err="1"/>
              <a:t>Wenaus</a:t>
            </a:r>
            <a:r>
              <a:rPr lang="en-US" dirty="0"/>
              <a:t> (ANL (US)), and Harvester team and HPC DevOps</a:t>
            </a:r>
          </a:p>
          <a:p>
            <a:pPr marL="347662" lvl="1" indent="0">
              <a:buNone/>
            </a:pPr>
            <a:endParaRPr lang="en-US" dirty="0"/>
          </a:p>
          <a:p>
            <a:pPr marL="34766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Jumbo Jobs?  What are they?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724" y="799139"/>
            <a:ext cx="8705693" cy="2827177"/>
          </a:xfrm>
        </p:spPr>
        <p:txBody>
          <a:bodyPr/>
          <a:lstStyle/>
          <a:p>
            <a:r>
              <a:rPr lang="en-US" dirty="0"/>
              <a:t>HPC center’s WMS (SLURM, Cobalt,…..) limit the number of submission per users.</a:t>
            </a:r>
          </a:p>
          <a:p>
            <a:pPr lvl="1"/>
            <a:r>
              <a:rPr lang="en-US" dirty="0"/>
              <a:t>On grid typically one batch submission per 8 cores (or so).</a:t>
            </a:r>
          </a:p>
          <a:p>
            <a:pPr lvl="2"/>
            <a:r>
              <a:rPr lang="en-US" dirty="0"/>
              <a:t>For ATLAS means 1 pilot per job and one job per batch slot.</a:t>
            </a:r>
          </a:p>
          <a:p>
            <a:pPr lvl="1"/>
            <a:r>
              <a:rPr lang="en-US" dirty="0"/>
              <a:t>On HPC’s with limited number of submissions in the queue – need multimode submissions. </a:t>
            </a:r>
          </a:p>
          <a:p>
            <a:pPr lvl="2"/>
            <a:r>
              <a:rPr lang="en-US" dirty="0"/>
              <a:t>At NERSC Harvester requests 250 KNL nodes per worker (batch submission)</a:t>
            </a:r>
          </a:p>
          <a:p>
            <a:r>
              <a:rPr lang="en-US" dirty="0"/>
              <a:t>Normal ATLAS simulation jobs 1000 events - designed for 8 cores for up to 24 hrs.</a:t>
            </a:r>
          </a:p>
          <a:p>
            <a:r>
              <a:rPr lang="en-US" dirty="0"/>
              <a:t>Single ATLAS simulation job for Event Service – sized to fit HPC batch submission.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200" dirty="0"/>
              <a:t>(</a:t>
            </a:r>
            <a:r>
              <a:rPr lang="en-US" sz="1600" dirty="0"/>
              <a:t>many 100k events</a:t>
            </a:r>
            <a:r>
              <a:rPr lang="en-US" sz="1200" dirty="0"/>
              <a:t>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087A8A-3C60-9C4A-9F3E-7108795B7B96}"/>
              </a:ext>
            </a:extLst>
          </p:cNvPr>
          <p:cNvSpPr txBox="1">
            <a:spLocks/>
          </p:cNvSpPr>
          <p:nvPr/>
        </p:nvSpPr>
        <p:spPr>
          <a:xfrm>
            <a:off x="457200" y="4104976"/>
            <a:ext cx="8372901" cy="78821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93C2-FB3B-4041-9378-93D7BD1C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-129335"/>
            <a:ext cx="8372901" cy="621711"/>
          </a:xfrm>
        </p:spPr>
        <p:txBody>
          <a:bodyPr/>
          <a:lstStyle/>
          <a:p>
            <a:r>
              <a:rPr lang="en-US" dirty="0"/>
              <a:t>Tools need by ATLAS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42CF-37A7-3A4B-86EA-1D807D351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25" y="492377"/>
            <a:ext cx="8588277" cy="4233052"/>
          </a:xfrm>
        </p:spPr>
        <p:txBody>
          <a:bodyPr/>
          <a:lstStyle/>
          <a:p>
            <a:r>
              <a:rPr lang="en-US" dirty="0"/>
              <a:t>In order to run large scale simulation (</a:t>
            </a:r>
            <a:r>
              <a:rPr lang="en-US" dirty="0" err="1"/>
              <a:t>Geant</a:t>
            </a:r>
            <a:r>
              <a:rPr lang="en-US" dirty="0"/>
              <a:t> 4) jobs on leadership class High Performance Computers (HPC) – </a:t>
            </a:r>
            <a:r>
              <a:rPr lang="en-US" dirty="0" err="1"/>
              <a:t>ie</a:t>
            </a:r>
            <a:r>
              <a:rPr lang="en-US" dirty="0"/>
              <a:t> “Jumbo Jobs” – ATLAS needs to use some tools:</a:t>
            </a:r>
          </a:p>
          <a:p>
            <a:pPr lvl="1"/>
            <a:r>
              <a:rPr lang="en-US" b="1" dirty="0"/>
              <a:t>Harvester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Service running on edge of HPC center that connects to the ATLAS Workflow Management System  - </a:t>
            </a:r>
            <a:r>
              <a:rPr lang="en-US" dirty="0" err="1"/>
              <a:t>PanDA</a:t>
            </a:r>
            <a:endParaRPr lang="en-US" dirty="0"/>
          </a:p>
          <a:p>
            <a:pPr lvl="1"/>
            <a:r>
              <a:rPr lang="en-US" b="1" dirty="0"/>
              <a:t>ATLAS Event Service </a:t>
            </a:r>
            <a:r>
              <a:rPr lang="en-US" dirty="0"/>
              <a:t>(ES)</a:t>
            </a:r>
          </a:p>
          <a:p>
            <a:pPr lvl="2"/>
            <a:r>
              <a:rPr lang="en-US" dirty="0"/>
              <a:t>Method of running simulation – as events (1-10) are simulated they written out to individual files. Each process is instructed what input events to simulate.  </a:t>
            </a:r>
            <a:r>
              <a:rPr lang="en-US" dirty="0" err="1"/>
              <a:t>PanDA</a:t>
            </a:r>
            <a:r>
              <a:rPr lang="en-US" dirty="0"/>
              <a:t> keeps track of the simulated events.</a:t>
            </a:r>
          </a:p>
          <a:p>
            <a:pPr lvl="2"/>
            <a:r>
              <a:rPr lang="en-US" dirty="0"/>
              <a:t>Fine grain event simulation leads to efficient use of CPU resources.</a:t>
            </a:r>
          </a:p>
          <a:p>
            <a:pPr lvl="1"/>
            <a:r>
              <a:rPr lang="en-US" b="1" dirty="0"/>
              <a:t>Yoda/Droid </a:t>
            </a:r>
          </a:p>
          <a:p>
            <a:pPr lvl="2"/>
            <a:r>
              <a:rPr lang="en-US" dirty="0"/>
              <a:t>Software running on compute nodes to pass information between payload – </a:t>
            </a:r>
            <a:r>
              <a:rPr lang="en-US" dirty="0" err="1"/>
              <a:t>AthenaMP</a:t>
            </a:r>
            <a:r>
              <a:rPr lang="en-US" dirty="0"/>
              <a:t> and Harvester/</a:t>
            </a:r>
            <a:r>
              <a:rPr lang="en-US" dirty="0" err="1"/>
              <a:t>PanDA</a:t>
            </a:r>
            <a:r>
              <a:rPr lang="en-US" dirty="0"/>
              <a:t> server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406CC-4884-FC46-A987-71A7CF87CD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228600" y="34534"/>
            <a:ext cx="8229600" cy="5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Harvester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5504175" y="739025"/>
            <a:ext cx="3366000" cy="4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Mediates interactions between a resource and workload/data management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Encapsulates resource heterogeneity, presenting uniform interface to workload management and monitoring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Incorporates via plugins the particular behaviour and functionality needed by a resource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Particularly suited to complex HPCs but also used across the grid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Experiment agnostic, with first usage beyond ATLAS recently reported (ASGC)</a:t>
            </a:r>
            <a:endParaRPr sz="1400"/>
          </a:p>
        </p:txBody>
      </p:sp>
      <p:sp>
        <p:nvSpPr>
          <p:cNvPr id="173" name="Google Shape;173;p29"/>
          <p:cNvSpPr txBox="1">
            <a:spLocks noGrp="1"/>
          </p:cNvSpPr>
          <p:nvPr>
            <p:ph type="sldNum" idx="12"/>
          </p:nvPr>
        </p:nvSpPr>
        <p:spPr>
          <a:xfrm>
            <a:off x="7566175" y="4851433"/>
            <a:ext cx="5487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98" y="836907"/>
            <a:ext cx="5199377" cy="3642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7052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228600" y="34534"/>
            <a:ext cx="8229600" cy="5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ATLAS Event Service (ES)</a:t>
            </a:r>
            <a:endParaRPr dirty="0"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7566175" y="4851433"/>
            <a:ext cx="5487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25" y="2701350"/>
            <a:ext cx="2658281" cy="1756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155700" y="2379349"/>
            <a:ext cx="88359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       NERSC utilization per core, no ES                      </a:t>
            </a:r>
            <a:r>
              <a:rPr lang="en" sz="1200" b="1" dirty="0">
                <a:solidFill>
                  <a:srgbClr val="38761D"/>
                </a:solidFill>
              </a:rPr>
              <a:t>NERSC utilization per core with ES  </a:t>
            </a:r>
            <a:r>
              <a:rPr lang="en" sz="1200" dirty="0">
                <a:solidFill>
                  <a:srgbClr val="38761D"/>
                </a:solidFill>
              </a:rPr>
              <a:t> </a:t>
            </a:r>
            <a:r>
              <a:rPr lang="en" sz="1200" dirty="0"/>
              <a:t>                       </a:t>
            </a:r>
            <a:endParaRPr sz="1200" dirty="0"/>
          </a:p>
        </p:txBody>
      </p:sp>
      <p:pic>
        <p:nvPicPr>
          <p:cNvPr id="145" name="Google Shape;145;p26" descr="edison-core-utilization-yod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3154" y="2683856"/>
            <a:ext cx="3098286" cy="175633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1995700" y="4592600"/>
            <a:ext cx="5644452" cy="4476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8761D"/>
                </a:solidFill>
              </a:rPr>
              <a:t>ES elastically fills all cores for the full job lifetime </a:t>
            </a:r>
            <a:endParaRPr b="1" dirty="0">
              <a:solidFill>
                <a:srgbClr val="38761D"/>
              </a:solidFill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4017975" y="3294525"/>
            <a:ext cx="2479200" cy="447600"/>
          </a:xfrm>
          <a:prstGeom prst="rect">
            <a:avLst/>
          </a:prstGeom>
          <a:solidFill>
            <a:srgbClr val="FFFFFF">
              <a:alpha val="70380"/>
            </a:srgbClr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/>
                </a:solidFill>
              </a:rPr>
              <a:t>Blue: productive event processing</a:t>
            </a:r>
            <a:endParaRPr sz="12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</a:rPr>
              <a:t>Red: the last interrupted event</a:t>
            </a:r>
            <a:endParaRPr sz="1200" dirty="0">
              <a:solidFill>
                <a:srgbClr val="FF0000"/>
              </a:solidFill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408079" y="726835"/>
            <a:ext cx="2673671" cy="138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Without event service, each core processes N events. Once a core has finished its allocation, it idles (white)</a:t>
            </a:r>
            <a:endParaRPr sz="1400" dirty="0"/>
          </a:p>
        </p:txBody>
      </p:sp>
      <p:sp>
        <p:nvSpPr>
          <p:cNvPr id="149" name="Google Shape;149;p26"/>
          <p:cNvSpPr txBox="1"/>
          <p:nvPr/>
        </p:nvSpPr>
        <p:spPr>
          <a:xfrm>
            <a:off x="3713325" y="821275"/>
            <a:ext cx="3098400" cy="1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With event service, each core is allocated events to process until the scheduler slot ends.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If the job is suddenly killed by preemption, all processed events are preserved except the last few minutes (all are lost in a conventional job)</a:t>
            </a:r>
            <a:endParaRPr sz="1200"/>
          </a:p>
        </p:txBody>
      </p:sp>
      <p:sp>
        <p:nvSpPr>
          <p:cNvPr id="150" name="Google Shape;150;p26"/>
          <p:cNvSpPr txBox="1"/>
          <p:nvPr/>
        </p:nvSpPr>
        <p:spPr>
          <a:xfrm>
            <a:off x="6968139" y="419169"/>
            <a:ext cx="2011193" cy="2344815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Efficient processor and memory utilization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ATLAS production for several years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AD39D2-2919-C842-A083-81CA50A921EA}"/>
              </a:ext>
            </a:extLst>
          </p:cNvPr>
          <p:cNvGrpSpPr/>
          <p:nvPr/>
        </p:nvGrpSpPr>
        <p:grpSpPr>
          <a:xfrm>
            <a:off x="951959" y="4321447"/>
            <a:ext cx="833963" cy="307777"/>
            <a:chOff x="951959" y="4321447"/>
            <a:chExt cx="833963" cy="30777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39E3CEA-0EB3-0F40-A3BB-E721642D0CEB}"/>
                </a:ext>
              </a:extLst>
            </p:cNvPr>
            <p:cNvCxnSpPr/>
            <p:nvPr/>
          </p:nvCxnSpPr>
          <p:spPr>
            <a:xfrm>
              <a:off x="1460970" y="4458421"/>
              <a:ext cx="3249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810E7F-D68F-5442-A31C-FA9B24CFEA96}"/>
                </a:ext>
              </a:extLst>
            </p:cNvPr>
            <p:cNvSpPr txBox="1"/>
            <p:nvPr/>
          </p:nvSpPr>
          <p:spPr>
            <a:xfrm>
              <a:off x="951959" y="4321447"/>
              <a:ext cx="715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528A50-8A9F-0147-9EDB-3ECA826BCAFD}"/>
              </a:ext>
            </a:extLst>
          </p:cNvPr>
          <p:cNvGrpSpPr/>
          <p:nvPr/>
        </p:nvGrpSpPr>
        <p:grpSpPr>
          <a:xfrm>
            <a:off x="4648603" y="4335278"/>
            <a:ext cx="833963" cy="307777"/>
            <a:chOff x="951959" y="4321447"/>
            <a:chExt cx="833963" cy="30777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EC402AE-4583-9940-9996-398435D110CB}"/>
                </a:ext>
              </a:extLst>
            </p:cNvPr>
            <p:cNvCxnSpPr/>
            <p:nvPr/>
          </p:nvCxnSpPr>
          <p:spPr>
            <a:xfrm>
              <a:off x="1460970" y="4458421"/>
              <a:ext cx="3249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B10167-BC0C-904A-A5C1-173EB4877E10}"/>
                </a:ext>
              </a:extLst>
            </p:cNvPr>
            <p:cNvSpPr txBox="1"/>
            <p:nvPr/>
          </p:nvSpPr>
          <p:spPr>
            <a:xfrm>
              <a:off x="951959" y="4321447"/>
              <a:ext cx="715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198EDDE-23AF-A24D-943B-DC522086A215}"/>
              </a:ext>
            </a:extLst>
          </p:cNvPr>
          <p:cNvSpPr txBox="1"/>
          <p:nvPr/>
        </p:nvSpPr>
        <p:spPr>
          <a:xfrm>
            <a:off x="430089" y="4350666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077555-CA1F-5A43-99A6-141065B90AC7}"/>
              </a:ext>
            </a:extLst>
          </p:cNvPr>
          <p:cNvSpPr txBox="1"/>
          <p:nvPr/>
        </p:nvSpPr>
        <p:spPr>
          <a:xfrm>
            <a:off x="226079" y="4155924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9FFFE7-BC7E-3843-B289-D957F251FEB1}"/>
              </a:ext>
            </a:extLst>
          </p:cNvPr>
          <p:cNvSpPr txBox="1"/>
          <p:nvPr/>
        </p:nvSpPr>
        <p:spPr>
          <a:xfrm>
            <a:off x="3727184" y="4308336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BBE2CA-02A1-CA43-BBA9-8AC4936FB435}"/>
              </a:ext>
            </a:extLst>
          </p:cNvPr>
          <p:cNvSpPr txBox="1"/>
          <p:nvPr/>
        </p:nvSpPr>
        <p:spPr>
          <a:xfrm>
            <a:off x="3506383" y="4173197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445377-2D24-5E40-ABDD-2F7ADA244C0B}"/>
              </a:ext>
            </a:extLst>
          </p:cNvPr>
          <p:cNvSpPr txBox="1"/>
          <p:nvPr/>
        </p:nvSpPr>
        <p:spPr>
          <a:xfrm>
            <a:off x="3409537" y="2609032"/>
            <a:ext cx="3765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DFDE63-72DE-B34B-BD22-A8D1353338BD}"/>
              </a:ext>
            </a:extLst>
          </p:cNvPr>
          <p:cNvSpPr txBox="1"/>
          <p:nvPr/>
        </p:nvSpPr>
        <p:spPr>
          <a:xfrm>
            <a:off x="41927" y="2541051"/>
            <a:ext cx="4493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2B8164-8492-0345-9777-E909E38BF3CC}"/>
              </a:ext>
            </a:extLst>
          </p:cNvPr>
          <p:cNvSpPr txBox="1"/>
          <p:nvPr/>
        </p:nvSpPr>
        <p:spPr>
          <a:xfrm>
            <a:off x="2699639" y="4258332"/>
            <a:ext cx="806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220 min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639DB0-EB8C-B84D-9265-73470F2869F7}"/>
              </a:ext>
            </a:extLst>
          </p:cNvPr>
          <p:cNvSpPr txBox="1"/>
          <p:nvPr/>
        </p:nvSpPr>
        <p:spPr>
          <a:xfrm>
            <a:off x="6679755" y="4319199"/>
            <a:ext cx="806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140 min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7D96BC-DA9A-6C44-9941-160F5E662B64}"/>
              </a:ext>
            </a:extLst>
          </p:cNvPr>
          <p:cNvGrpSpPr/>
          <p:nvPr/>
        </p:nvGrpSpPr>
        <p:grpSpPr>
          <a:xfrm>
            <a:off x="2955390" y="2894408"/>
            <a:ext cx="715617" cy="1093100"/>
            <a:chOff x="2955390" y="2894408"/>
            <a:chExt cx="715617" cy="109310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D69030D-B6CC-DA44-A13F-9891213A5B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2494" y="2894408"/>
              <a:ext cx="0" cy="2538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9BA4D1-0370-6A4B-8076-D4DF91F7D416}"/>
                </a:ext>
              </a:extLst>
            </p:cNvPr>
            <p:cNvSpPr txBox="1"/>
            <p:nvPr/>
          </p:nvSpPr>
          <p:spPr>
            <a:xfrm>
              <a:off x="2955390" y="3248844"/>
              <a:ext cx="7156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# of CPU 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2834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yoda_droid"/>
          <p:cNvSpPr/>
          <p:nvPr/>
        </p:nvSpPr>
        <p:spPr>
          <a:xfrm>
            <a:off x="2023965" y="494954"/>
            <a:ext cx="6872109" cy="3812778"/>
          </a:xfrm>
          <a:prstGeom prst="roundRect">
            <a:avLst>
              <a:gd name="adj" fmla="val 3101"/>
            </a:avLst>
          </a:prstGeom>
          <a:blipFill>
            <a:blip r:embed="rId2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 err="1"/>
              <a:t>yoda_droid</a:t>
            </a:r>
            <a:endParaRPr sz="2800" dirty="0"/>
          </a:p>
        </p:txBody>
      </p:sp>
      <p:sp>
        <p:nvSpPr>
          <p:cNvPr id="65" name="Rank 1"/>
          <p:cNvSpPr/>
          <p:nvPr/>
        </p:nvSpPr>
        <p:spPr>
          <a:xfrm>
            <a:off x="4199477" y="964000"/>
            <a:ext cx="1994973" cy="3158213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l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050" dirty="0"/>
              <a:t>Rank 1</a:t>
            </a:r>
          </a:p>
        </p:txBody>
      </p:sp>
      <p:sp>
        <p:nvSpPr>
          <p:cNvPr id="66" name="Yoda"/>
          <p:cNvSpPr>
            <a:spLocks noGrp="1"/>
          </p:cNvSpPr>
          <p:nvPr>
            <p:ph type="title"/>
          </p:nvPr>
        </p:nvSpPr>
        <p:spPr>
          <a:xfrm>
            <a:off x="420536" y="24101"/>
            <a:ext cx="8740809" cy="503170"/>
          </a:xfrm>
          <a:prstGeom prst="rect">
            <a:avLst/>
          </a:prstGeom>
        </p:spPr>
        <p:txBody>
          <a:bodyPr/>
          <a:lstStyle/>
          <a:p>
            <a:r>
              <a:rPr dirty="0"/>
              <a:t>Yoda</a:t>
            </a:r>
          </a:p>
        </p:txBody>
      </p:sp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xfrm>
            <a:off x="7551688" y="4930229"/>
            <a:ext cx="98525" cy="153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8" name="Rank 0"/>
          <p:cNvSpPr/>
          <p:nvPr/>
        </p:nvSpPr>
        <p:spPr>
          <a:xfrm>
            <a:off x="2165015" y="964000"/>
            <a:ext cx="1994973" cy="3158214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l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Rank 0</a:t>
            </a:r>
          </a:p>
        </p:txBody>
      </p:sp>
      <p:sp>
        <p:nvSpPr>
          <p:cNvPr id="69" name="Yoda"/>
          <p:cNvSpPr/>
          <p:nvPr/>
        </p:nvSpPr>
        <p:spPr>
          <a:xfrm>
            <a:off x="2265807" y="1246277"/>
            <a:ext cx="1830134" cy="2679385"/>
          </a:xfrm>
          <a:prstGeom prst="roundRect">
            <a:avLst>
              <a:gd name="adj" fmla="val 4384"/>
            </a:avLst>
          </a:prstGeom>
          <a:solidFill>
            <a:srgbClr val="711032"/>
          </a:solid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Yoda</a:t>
            </a:r>
          </a:p>
        </p:txBody>
      </p:sp>
      <p:sp>
        <p:nvSpPr>
          <p:cNvPr id="70" name="Work Manager"/>
          <p:cNvSpPr/>
          <p:nvPr/>
        </p:nvSpPr>
        <p:spPr>
          <a:xfrm>
            <a:off x="2461903" y="1651366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Work Manager</a:t>
            </a:r>
          </a:p>
        </p:txBody>
      </p:sp>
      <p:sp>
        <p:nvSpPr>
          <p:cNvPr id="71" name="Droid"/>
          <p:cNvSpPr/>
          <p:nvPr/>
        </p:nvSpPr>
        <p:spPr>
          <a:xfrm>
            <a:off x="4265298" y="1246277"/>
            <a:ext cx="1830135" cy="2679385"/>
          </a:xfrm>
          <a:prstGeom prst="roundRect">
            <a:avLst>
              <a:gd name="adj" fmla="val 4384"/>
            </a:avLst>
          </a:prstGeom>
          <a:solidFill>
            <a:srgbClr val="711032"/>
          </a:solid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Droid</a:t>
            </a:r>
            <a:endParaRPr sz="675" dirty="0"/>
          </a:p>
        </p:txBody>
      </p:sp>
      <p:sp>
        <p:nvSpPr>
          <p:cNvPr id="72" name="JobComm"/>
          <p:cNvSpPr/>
          <p:nvPr/>
        </p:nvSpPr>
        <p:spPr>
          <a:xfrm>
            <a:off x="4421252" y="2331059"/>
            <a:ext cx="1518226" cy="600992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 err="1"/>
              <a:t>JobComm</a:t>
            </a:r>
            <a:endParaRPr sz="1200" dirty="0"/>
          </a:p>
        </p:txBody>
      </p:sp>
      <p:sp>
        <p:nvSpPr>
          <p:cNvPr id="73" name="Rank N"/>
          <p:cNvSpPr/>
          <p:nvPr/>
        </p:nvSpPr>
        <p:spPr>
          <a:xfrm>
            <a:off x="6793487" y="964000"/>
            <a:ext cx="1994973" cy="3158214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l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Rank N</a:t>
            </a:r>
          </a:p>
        </p:txBody>
      </p:sp>
      <p:sp>
        <p:nvSpPr>
          <p:cNvPr id="74" name="Droid"/>
          <p:cNvSpPr/>
          <p:nvPr/>
        </p:nvSpPr>
        <p:spPr>
          <a:xfrm>
            <a:off x="6877169" y="1246276"/>
            <a:ext cx="1830134" cy="2679385"/>
          </a:xfrm>
          <a:prstGeom prst="roundRect">
            <a:avLst>
              <a:gd name="adj" fmla="val 4384"/>
            </a:avLst>
          </a:prstGeom>
          <a:solidFill>
            <a:srgbClr val="711032"/>
          </a:solid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Droid</a:t>
            </a:r>
          </a:p>
        </p:txBody>
      </p:sp>
      <p:sp>
        <p:nvSpPr>
          <p:cNvPr id="75" name="JobComm"/>
          <p:cNvSpPr/>
          <p:nvPr/>
        </p:nvSpPr>
        <p:spPr>
          <a:xfrm>
            <a:off x="7033123" y="2331059"/>
            <a:ext cx="1518226" cy="600992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 err="1"/>
              <a:t>JobComm</a:t>
            </a:r>
            <a:endParaRPr sz="1200" dirty="0"/>
          </a:p>
        </p:txBody>
      </p:sp>
      <p:sp>
        <p:nvSpPr>
          <p:cNvPr id="76" name="Line"/>
          <p:cNvSpPr/>
          <p:nvPr/>
        </p:nvSpPr>
        <p:spPr>
          <a:xfrm>
            <a:off x="1587562" y="1951862"/>
            <a:ext cx="795425" cy="0"/>
          </a:xfrm>
          <a:prstGeom prst="line">
            <a:avLst/>
          </a:prstGeom>
          <a:ln w="50800">
            <a:solidFill>
              <a:schemeClr val="accent3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77" name="Harvester"/>
          <p:cNvSpPr/>
          <p:nvPr/>
        </p:nvSpPr>
        <p:spPr>
          <a:xfrm>
            <a:off x="260135" y="1542585"/>
            <a:ext cx="1274438" cy="1367609"/>
          </a:xfrm>
          <a:prstGeom prst="roundRect">
            <a:avLst>
              <a:gd name="adj" fmla="val 15204"/>
            </a:avLst>
          </a:prstGeom>
          <a:blipFill>
            <a:blip r:embed="rId4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Harvester</a:t>
            </a:r>
          </a:p>
        </p:txBody>
      </p:sp>
      <p:sp>
        <p:nvSpPr>
          <p:cNvPr id="78" name="Line"/>
          <p:cNvSpPr/>
          <p:nvPr/>
        </p:nvSpPr>
        <p:spPr>
          <a:xfrm>
            <a:off x="1587562" y="2631555"/>
            <a:ext cx="795425" cy="0"/>
          </a:xfrm>
          <a:prstGeom prst="line">
            <a:avLst/>
          </a:prstGeom>
          <a:ln w="50800">
            <a:solidFill>
              <a:schemeClr val="accent3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79" name="MPIService"/>
          <p:cNvSpPr/>
          <p:nvPr/>
        </p:nvSpPr>
        <p:spPr>
          <a:xfrm>
            <a:off x="4422515" y="3013111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 err="1"/>
              <a:t>MPIService</a:t>
            </a:r>
            <a:endParaRPr sz="1200" dirty="0"/>
          </a:p>
        </p:txBody>
      </p:sp>
      <p:sp>
        <p:nvSpPr>
          <p:cNvPr id="80" name="MPIService"/>
          <p:cNvSpPr/>
          <p:nvPr/>
        </p:nvSpPr>
        <p:spPr>
          <a:xfrm>
            <a:off x="7033122" y="3030521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 err="1"/>
              <a:t>MPIService</a:t>
            </a:r>
            <a:endParaRPr sz="1200" dirty="0"/>
          </a:p>
        </p:txBody>
      </p:sp>
      <p:sp>
        <p:nvSpPr>
          <p:cNvPr id="81" name="MPIService"/>
          <p:cNvSpPr/>
          <p:nvPr/>
        </p:nvSpPr>
        <p:spPr>
          <a:xfrm>
            <a:off x="2465690" y="3030521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 err="1"/>
              <a:t>MPIService</a:t>
            </a:r>
            <a:endParaRPr sz="1200" dirty="0"/>
          </a:p>
        </p:txBody>
      </p:sp>
      <p:sp>
        <p:nvSpPr>
          <p:cNvPr id="82" name="Line"/>
          <p:cNvSpPr/>
          <p:nvPr/>
        </p:nvSpPr>
        <p:spPr>
          <a:xfrm>
            <a:off x="4009739" y="3601382"/>
            <a:ext cx="167084" cy="163223"/>
          </a:xfrm>
          <a:prstGeom prst="line">
            <a:avLst/>
          </a:prstGeom>
          <a:ln w="50800">
            <a:solidFill>
              <a:schemeClr val="accent4"/>
            </a:solidFill>
            <a:head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83" name="Line"/>
          <p:cNvSpPr/>
          <p:nvPr/>
        </p:nvSpPr>
        <p:spPr>
          <a:xfrm>
            <a:off x="4165717" y="3760678"/>
            <a:ext cx="255799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84" name="Line"/>
          <p:cNvSpPr/>
          <p:nvPr/>
        </p:nvSpPr>
        <p:spPr>
          <a:xfrm flipV="1">
            <a:off x="6689228" y="3609730"/>
            <a:ext cx="334157" cy="160473"/>
          </a:xfrm>
          <a:prstGeom prst="line">
            <a:avLst/>
          </a:prstGeom>
          <a:ln w="50800">
            <a:solidFill>
              <a:schemeClr val="accent4"/>
            </a:solidFill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85" name="Line"/>
          <p:cNvSpPr/>
          <p:nvPr/>
        </p:nvSpPr>
        <p:spPr>
          <a:xfrm flipV="1">
            <a:off x="4346330" y="3582565"/>
            <a:ext cx="114918" cy="180563"/>
          </a:xfrm>
          <a:prstGeom prst="line">
            <a:avLst/>
          </a:prstGeom>
          <a:ln w="50800">
            <a:solidFill>
              <a:schemeClr val="accent4"/>
            </a:solidFill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86" name="File Manager"/>
          <p:cNvSpPr/>
          <p:nvPr/>
        </p:nvSpPr>
        <p:spPr>
          <a:xfrm>
            <a:off x="2464428" y="2338940"/>
            <a:ext cx="1518226" cy="600992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File Manager</a:t>
            </a:r>
          </a:p>
        </p:txBody>
      </p:sp>
      <p:sp>
        <p:nvSpPr>
          <p:cNvPr id="87" name="…"/>
          <p:cNvSpPr/>
          <p:nvPr/>
        </p:nvSpPr>
        <p:spPr>
          <a:xfrm>
            <a:off x="6297380" y="2450821"/>
            <a:ext cx="808659" cy="244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/>
          <a:lstStyle>
            <a:lvl1pPr algn="l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50"/>
              <a:t>…</a:t>
            </a:r>
          </a:p>
        </p:txBody>
      </p:sp>
      <p:sp>
        <p:nvSpPr>
          <p:cNvPr id="88" name="Transform Manager"/>
          <p:cNvSpPr/>
          <p:nvPr/>
        </p:nvSpPr>
        <p:spPr>
          <a:xfrm>
            <a:off x="4437851" y="1651366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Transform Manager</a:t>
            </a:r>
          </a:p>
        </p:txBody>
      </p:sp>
      <p:sp>
        <p:nvSpPr>
          <p:cNvPr id="89" name="Transform Manager"/>
          <p:cNvSpPr/>
          <p:nvPr/>
        </p:nvSpPr>
        <p:spPr>
          <a:xfrm>
            <a:off x="7033123" y="1649006"/>
            <a:ext cx="1518226" cy="600993"/>
          </a:xfrm>
          <a:prstGeom prst="roundRect">
            <a:avLst>
              <a:gd name="adj" fmla="val 32241"/>
            </a:avLst>
          </a:prstGeom>
          <a:blipFill>
            <a:blip r:embed="rId3"/>
          </a:blipFill>
          <a:ln w="127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algn="ctr">
              <a:defRPr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Transform Manager</a:t>
            </a:r>
          </a:p>
        </p:txBody>
      </p:sp>
      <p:sp>
        <p:nvSpPr>
          <p:cNvPr id="90" name="Line"/>
          <p:cNvSpPr/>
          <p:nvPr/>
        </p:nvSpPr>
        <p:spPr>
          <a:xfrm flipV="1">
            <a:off x="5787741" y="1973296"/>
            <a:ext cx="0" cy="1139621"/>
          </a:xfrm>
          <a:prstGeom prst="line">
            <a:avLst/>
          </a:prstGeom>
          <a:ln w="50800">
            <a:solidFill>
              <a:srgbClr val="919191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91" name="Line"/>
          <p:cNvSpPr/>
          <p:nvPr/>
        </p:nvSpPr>
        <p:spPr>
          <a:xfrm flipV="1">
            <a:off x="8413868" y="2171078"/>
            <a:ext cx="0" cy="1139621"/>
          </a:xfrm>
          <a:prstGeom prst="line">
            <a:avLst/>
          </a:prstGeom>
          <a:ln w="50800">
            <a:solidFill>
              <a:srgbClr val="919191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sp>
        <p:nvSpPr>
          <p:cNvPr id="92" name="Line"/>
          <p:cNvSpPr/>
          <p:nvPr/>
        </p:nvSpPr>
        <p:spPr>
          <a:xfrm flipV="1">
            <a:off x="3778398" y="1973296"/>
            <a:ext cx="0" cy="1139621"/>
          </a:xfrm>
          <a:prstGeom prst="line">
            <a:avLst/>
          </a:prstGeom>
          <a:ln w="50800">
            <a:solidFill>
              <a:srgbClr val="919191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algn="l">
              <a:defRPr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75"/>
          </a:p>
        </p:txBody>
      </p:sp>
      <p:grpSp>
        <p:nvGrpSpPr>
          <p:cNvPr id="95" name="Group"/>
          <p:cNvGrpSpPr/>
          <p:nvPr/>
        </p:nvGrpSpPr>
        <p:grpSpPr>
          <a:xfrm>
            <a:off x="6875906" y="4409654"/>
            <a:ext cx="1830135" cy="233061"/>
            <a:chOff x="0" y="0"/>
            <a:chExt cx="4880358" cy="621493"/>
          </a:xfrm>
        </p:grpSpPr>
        <p:sp>
          <p:nvSpPr>
            <p:cNvPr id="93" name="MPI Communication"/>
            <p:cNvSpPr txBox="1"/>
            <p:nvPr/>
          </p:nvSpPr>
          <p:spPr>
            <a:xfrm>
              <a:off x="0" y="0"/>
              <a:ext cx="4880358" cy="62149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889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>
                <a:defRPr sz="3100"/>
              </a:lvl1pPr>
            </a:lstStyle>
            <a:p>
              <a:r>
                <a:rPr sz="1163"/>
                <a:t>MPI Communication</a:t>
              </a:r>
            </a:p>
          </p:txBody>
        </p:sp>
        <p:sp>
          <p:nvSpPr>
            <p:cNvPr id="94" name="Line"/>
            <p:cNvSpPr/>
            <p:nvPr/>
          </p:nvSpPr>
          <p:spPr>
            <a:xfrm>
              <a:off x="3898024" y="312737"/>
              <a:ext cx="841376" cy="1"/>
            </a:xfrm>
            <a:prstGeom prst="line">
              <a:avLst/>
            </a:prstGeom>
            <a:noFill/>
            <a:ln w="50800" cap="flat">
              <a:solidFill>
                <a:schemeClr val="accent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>
                  <a:solidFill>
                    <a:srgbClr val="91919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</p:grpSp>
      <p:grpSp>
        <p:nvGrpSpPr>
          <p:cNvPr id="98" name="Group"/>
          <p:cNvGrpSpPr/>
          <p:nvPr/>
        </p:nvGrpSpPr>
        <p:grpSpPr>
          <a:xfrm>
            <a:off x="4944347" y="4409654"/>
            <a:ext cx="1830135" cy="233061"/>
            <a:chOff x="0" y="0"/>
            <a:chExt cx="4880358" cy="621493"/>
          </a:xfrm>
        </p:grpSpPr>
        <p:sp>
          <p:nvSpPr>
            <p:cNvPr id="96" name="Queue message"/>
            <p:cNvSpPr txBox="1"/>
            <p:nvPr/>
          </p:nvSpPr>
          <p:spPr>
            <a:xfrm>
              <a:off x="0" y="0"/>
              <a:ext cx="4880358" cy="62149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889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>
                <a:defRPr sz="3100"/>
              </a:lvl1pPr>
            </a:lstStyle>
            <a:p>
              <a:r>
                <a:rPr sz="1163"/>
                <a:t>Queue message</a:t>
              </a:r>
            </a:p>
          </p:txBody>
        </p:sp>
        <p:sp>
          <p:nvSpPr>
            <p:cNvPr id="97" name="Line"/>
            <p:cNvSpPr/>
            <p:nvPr/>
          </p:nvSpPr>
          <p:spPr>
            <a:xfrm>
              <a:off x="3898024" y="312737"/>
              <a:ext cx="841376" cy="1"/>
            </a:xfrm>
            <a:prstGeom prst="line">
              <a:avLst/>
            </a:prstGeom>
            <a:noFill/>
            <a:ln w="50800" cap="flat">
              <a:solidFill>
                <a:srgbClr val="91919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>
                  <a:solidFill>
                    <a:srgbClr val="91919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</p:grpSp>
      <p:grpSp>
        <p:nvGrpSpPr>
          <p:cNvPr id="101" name="Group"/>
          <p:cNvGrpSpPr/>
          <p:nvPr/>
        </p:nvGrpSpPr>
        <p:grpSpPr>
          <a:xfrm>
            <a:off x="3013665" y="4416374"/>
            <a:ext cx="1830135" cy="233061"/>
            <a:chOff x="0" y="0"/>
            <a:chExt cx="4880358" cy="621493"/>
          </a:xfrm>
        </p:grpSpPr>
        <p:sp>
          <p:nvSpPr>
            <p:cNvPr id="99" name="Shared File System"/>
            <p:cNvSpPr txBox="1"/>
            <p:nvPr/>
          </p:nvSpPr>
          <p:spPr>
            <a:xfrm>
              <a:off x="0" y="0"/>
              <a:ext cx="4880358" cy="62149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889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>
                <a:defRPr sz="3100"/>
              </a:lvl1pPr>
            </a:lstStyle>
            <a:p>
              <a:r>
                <a:rPr sz="1163"/>
                <a:t>Shared File System</a:t>
              </a:r>
            </a:p>
          </p:txBody>
        </p:sp>
        <p:sp>
          <p:nvSpPr>
            <p:cNvPr id="100" name="Line"/>
            <p:cNvSpPr/>
            <p:nvPr/>
          </p:nvSpPr>
          <p:spPr>
            <a:xfrm>
              <a:off x="3898024" y="312737"/>
              <a:ext cx="841376" cy="1"/>
            </a:xfrm>
            <a:prstGeom prst="line">
              <a:avLst/>
            </a:prstGeom>
            <a:noFill/>
            <a:ln w="50800" cap="flat">
              <a:solidFill>
                <a:schemeClr val="accent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>
                  <a:solidFill>
                    <a:srgbClr val="91919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09301F-F093-B042-B081-EBC89C935331}"/>
              </a:ext>
            </a:extLst>
          </p:cNvPr>
          <p:cNvSpPr txBox="1"/>
          <p:nvPr/>
        </p:nvSpPr>
        <p:spPr>
          <a:xfrm>
            <a:off x="440436" y="3186844"/>
            <a:ext cx="1446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Yoda developed by Taylor Childers ANL/ALCF</a:t>
            </a:r>
          </a:p>
        </p:txBody>
      </p:sp>
    </p:spTree>
    <p:extLst>
      <p:ext uri="{BB962C8B-B14F-4D97-AF65-F5344CB8AC3E}">
        <p14:creationId xmlns:p14="http://schemas.microsoft.com/office/powerpoint/2010/main" val="30646028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00_00245.tim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51435"/>
            <a:ext cx="3360420" cy="2520315"/>
          </a:xfrm>
          <a:prstGeom prst="rect">
            <a:avLst/>
          </a:prstGeom>
        </p:spPr>
      </p:pic>
      <p:pic>
        <p:nvPicPr>
          <p:cNvPr id="3" name="Picture 2" descr="00000_00246.tim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1435"/>
            <a:ext cx="3360420" cy="2520315"/>
          </a:xfrm>
          <a:prstGeom prst="rect">
            <a:avLst/>
          </a:prstGeom>
        </p:spPr>
      </p:pic>
      <p:pic>
        <p:nvPicPr>
          <p:cNvPr id="4" name="Picture 3" descr="00000_00247.timel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80" y="2571750"/>
            <a:ext cx="3360420" cy="2520315"/>
          </a:xfrm>
          <a:prstGeom prst="rect">
            <a:avLst/>
          </a:prstGeom>
        </p:spPr>
      </p:pic>
      <p:pic>
        <p:nvPicPr>
          <p:cNvPr id="5" name="Picture 4" descr="00000_00248.time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71750"/>
            <a:ext cx="3360420" cy="2520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1B20B-B595-6B44-BB33-465CC9022E1C}"/>
              </a:ext>
            </a:extLst>
          </p:cNvPr>
          <p:cNvSpPr txBox="1"/>
          <p:nvPr/>
        </p:nvSpPr>
        <p:spPr>
          <a:xfrm>
            <a:off x="643575" y="51435"/>
            <a:ext cx="59020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NERSC  - Cori – </a:t>
            </a:r>
            <a:r>
              <a:rPr lang="en-US" dirty="0" err="1"/>
              <a:t>Geant</a:t>
            </a:r>
            <a:r>
              <a:rPr lang="en-US" dirty="0"/>
              <a:t> 4 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0FE43-CB17-EC49-874C-F8AC0F6DA5B2}"/>
              </a:ext>
            </a:extLst>
          </p:cNvPr>
          <p:cNvSpPr txBox="1"/>
          <p:nvPr/>
        </p:nvSpPr>
        <p:spPr>
          <a:xfrm>
            <a:off x="254475" y="889755"/>
            <a:ext cx="113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Efficient</a:t>
            </a:r>
          </a:p>
          <a:p>
            <a:r>
              <a:rPr lang="en-US" dirty="0"/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DE6841-CD94-3A40-90A1-C1497255853A}"/>
              </a:ext>
            </a:extLst>
          </p:cNvPr>
          <p:cNvSpPr txBox="1"/>
          <p:nvPr/>
        </p:nvSpPr>
        <p:spPr>
          <a:xfrm>
            <a:off x="7752522" y="1311592"/>
            <a:ext cx="1331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Nodes in typical Jumbo job</a:t>
            </a:r>
          </a:p>
          <a:p>
            <a:endParaRPr lang="en-US" dirty="0"/>
          </a:p>
          <a:p>
            <a:r>
              <a:rPr lang="en-US" dirty="0"/>
              <a:t>250 nodes 34k Cores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577DAC-B6CE-874E-B44E-5146C12088AF}"/>
              </a:ext>
            </a:extLst>
          </p:cNvPr>
          <p:cNvGrpSpPr/>
          <p:nvPr/>
        </p:nvGrpSpPr>
        <p:grpSpPr>
          <a:xfrm>
            <a:off x="2380236" y="2344578"/>
            <a:ext cx="833963" cy="307777"/>
            <a:chOff x="951959" y="4321447"/>
            <a:chExt cx="833963" cy="30777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6E7EAB-E610-4C49-B426-487013A4D923}"/>
                </a:ext>
              </a:extLst>
            </p:cNvPr>
            <p:cNvCxnSpPr/>
            <p:nvPr/>
          </p:nvCxnSpPr>
          <p:spPr>
            <a:xfrm>
              <a:off x="1460970" y="4458421"/>
              <a:ext cx="3249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54D86D-8E9D-9F4C-9C65-FE1B5EA1FEC7}"/>
                </a:ext>
              </a:extLst>
            </p:cNvPr>
            <p:cNvSpPr txBox="1"/>
            <p:nvPr/>
          </p:nvSpPr>
          <p:spPr>
            <a:xfrm>
              <a:off x="951959" y="4321447"/>
              <a:ext cx="715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950094-2B1B-8749-BE31-9630D18E7E88}"/>
              </a:ext>
            </a:extLst>
          </p:cNvPr>
          <p:cNvGrpSpPr/>
          <p:nvPr/>
        </p:nvGrpSpPr>
        <p:grpSpPr>
          <a:xfrm>
            <a:off x="2634741" y="4784288"/>
            <a:ext cx="833963" cy="307777"/>
            <a:chOff x="951959" y="4321447"/>
            <a:chExt cx="833963" cy="30777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D822F36-0D75-EF46-BDB0-6CF5152B38E7}"/>
                </a:ext>
              </a:extLst>
            </p:cNvPr>
            <p:cNvCxnSpPr/>
            <p:nvPr/>
          </p:nvCxnSpPr>
          <p:spPr>
            <a:xfrm>
              <a:off x="1460970" y="4458421"/>
              <a:ext cx="3249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100BBE-4B59-3847-81E0-2B3A3093A64B}"/>
                </a:ext>
              </a:extLst>
            </p:cNvPr>
            <p:cNvSpPr txBox="1"/>
            <p:nvPr/>
          </p:nvSpPr>
          <p:spPr>
            <a:xfrm>
              <a:off x="951959" y="4321447"/>
              <a:ext cx="715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EB5649-680B-AF49-86C9-E06CF74939B7}"/>
              </a:ext>
            </a:extLst>
          </p:cNvPr>
          <p:cNvGrpSpPr/>
          <p:nvPr/>
        </p:nvGrpSpPr>
        <p:grpSpPr>
          <a:xfrm>
            <a:off x="5962266" y="4850438"/>
            <a:ext cx="833963" cy="307777"/>
            <a:chOff x="951959" y="4321447"/>
            <a:chExt cx="833963" cy="30777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A05172-3813-3446-AEEC-1F7095468D7C}"/>
                </a:ext>
              </a:extLst>
            </p:cNvPr>
            <p:cNvCxnSpPr/>
            <p:nvPr/>
          </p:nvCxnSpPr>
          <p:spPr>
            <a:xfrm>
              <a:off x="1460970" y="4458421"/>
              <a:ext cx="3249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4C9502-9773-6249-B3DC-FF357D479693}"/>
                </a:ext>
              </a:extLst>
            </p:cNvPr>
            <p:cNvSpPr txBox="1"/>
            <p:nvPr/>
          </p:nvSpPr>
          <p:spPr>
            <a:xfrm>
              <a:off x="951959" y="4321447"/>
              <a:ext cx="715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39EFCB-DEAB-FB47-9B8D-12ABDB94F28E}"/>
              </a:ext>
            </a:extLst>
          </p:cNvPr>
          <p:cNvGrpSpPr/>
          <p:nvPr/>
        </p:nvGrpSpPr>
        <p:grpSpPr>
          <a:xfrm>
            <a:off x="6054295" y="2357168"/>
            <a:ext cx="833963" cy="307777"/>
            <a:chOff x="951959" y="4321447"/>
            <a:chExt cx="833963" cy="30777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EC7E493-5402-D54D-BA3A-0597B9E0EB2E}"/>
                </a:ext>
              </a:extLst>
            </p:cNvPr>
            <p:cNvCxnSpPr/>
            <p:nvPr/>
          </p:nvCxnSpPr>
          <p:spPr>
            <a:xfrm>
              <a:off x="1460970" y="4458421"/>
              <a:ext cx="3249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54DBA0-DB8E-3946-9601-4D6965857BFE}"/>
                </a:ext>
              </a:extLst>
            </p:cNvPr>
            <p:cNvSpPr txBox="1"/>
            <p:nvPr/>
          </p:nvSpPr>
          <p:spPr>
            <a:xfrm>
              <a:off x="951959" y="4321447"/>
              <a:ext cx="715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98B84A-A834-BC49-A92F-9D1E98296066}"/>
              </a:ext>
            </a:extLst>
          </p:cNvPr>
          <p:cNvGrpSpPr/>
          <p:nvPr/>
        </p:nvGrpSpPr>
        <p:grpSpPr>
          <a:xfrm>
            <a:off x="4393096" y="869521"/>
            <a:ext cx="715617" cy="1093100"/>
            <a:chOff x="2955390" y="2894408"/>
            <a:chExt cx="715617" cy="109310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0AE85BC-DADA-1749-9CF2-12995D1966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2494" y="2894408"/>
              <a:ext cx="0" cy="2538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4908A5-C727-CE49-A957-63D880B538CD}"/>
                </a:ext>
              </a:extLst>
            </p:cNvPr>
            <p:cNvSpPr txBox="1"/>
            <p:nvPr/>
          </p:nvSpPr>
          <p:spPr>
            <a:xfrm>
              <a:off x="2955390" y="3248844"/>
              <a:ext cx="7156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# of CPU Cores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4866FD-AE58-9F40-B979-56988ED7FE60}"/>
              </a:ext>
            </a:extLst>
          </p:cNvPr>
          <p:cNvGrpSpPr/>
          <p:nvPr/>
        </p:nvGrpSpPr>
        <p:grpSpPr>
          <a:xfrm>
            <a:off x="4393096" y="3381631"/>
            <a:ext cx="715617" cy="1093100"/>
            <a:chOff x="2955390" y="2894408"/>
            <a:chExt cx="715617" cy="109310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03448C1-D765-8042-B7A1-330DB76A5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2494" y="2894408"/>
              <a:ext cx="0" cy="2538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A85ED5-9C59-3140-84DC-CE0F1C1C8525}"/>
                </a:ext>
              </a:extLst>
            </p:cNvPr>
            <p:cNvSpPr txBox="1"/>
            <p:nvPr/>
          </p:nvSpPr>
          <p:spPr>
            <a:xfrm>
              <a:off x="2955390" y="3248844"/>
              <a:ext cx="7156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# of CPU Cores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9214D67-4C89-6C43-B041-6E4CCCA14458}"/>
              </a:ext>
            </a:extLst>
          </p:cNvPr>
          <p:cNvSpPr txBox="1"/>
          <p:nvPr/>
        </p:nvSpPr>
        <p:spPr>
          <a:xfrm>
            <a:off x="1211580" y="2050255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DAB474-4738-5A43-BB29-9401982C726B}"/>
              </a:ext>
            </a:extLst>
          </p:cNvPr>
          <p:cNvSpPr txBox="1"/>
          <p:nvPr/>
        </p:nvSpPr>
        <p:spPr>
          <a:xfrm>
            <a:off x="1427978" y="2294751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356C9C-21F2-E448-A508-51BA9707B3C5}"/>
              </a:ext>
            </a:extLst>
          </p:cNvPr>
          <p:cNvSpPr txBox="1"/>
          <p:nvPr/>
        </p:nvSpPr>
        <p:spPr>
          <a:xfrm>
            <a:off x="4858709" y="2280968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9807B0-7F08-534C-9CDB-71162032B350}"/>
              </a:ext>
            </a:extLst>
          </p:cNvPr>
          <p:cNvSpPr txBox="1"/>
          <p:nvPr/>
        </p:nvSpPr>
        <p:spPr>
          <a:xfrm>
            <a:off x="4708999" y="1990186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DEF554-8A39-9D45-AA2C-F9AD99C373DE}"/>
              </a:ext>
            </a:extLst>
          </p:cNvPr>
          <p:cNvSpPr txBox="1"/>
          <p:nvPr/>
        </p:nvSpPr>
        <p:spPr>
          <a:xfrm>
            <a:off x="1280513" y="4573439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ACD8F3-9DB9-6D42-8813-892E7CD4839E}"/>
              </a:ext>
            </a:extLst>
          </p:cNvPr>
          <p:cNvSpPr txBox="1"/>
          <p:nvPr/>
        </p:nvSpPr>
        <p:spPr>
          <a:xfrm>
            <a:off x="1525404" y="4727327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8B2B4D-2CEE-D14B-83EB-9E7574E5112D}"/>
              </a:ext>
            </a:extLst>
          </p:cNvPr>
          <p:cNvSpPr txBox="1"/>
          <p:nvPr/>
        </p:nvSpPr>
        <p:spPr>
          <a:xfrm>
            <a:off x="4640933" y="4573439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28A6B3-92EF-A24C-AB54-3EB13921C052}"/>
              </a:ext>
            </a:extLst>
          </p:cNvPr>
          <p:cNvSpPr txBox="1"/>
          <p:nvPr/>
        </p:nvSpPr>
        <p:spPr>
          <a:xfrm flipH="1" flipV="1">
            <a:off x="695260" y="4627665"/>
            <a:ext cx="4413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785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t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365" y="837372"/>
            <a:ext cx="4631635" cy="3473727"/>
          </a:xfrm>
          <a:prstGeom prst="rect">
            <a:avLst/>
          </a:prstGeom>
        </p:spPr>
      </p:pic>
      <p:pic>
        <p:nvPicPr>
          <p:cNvPr id="6" name="Picture 5" descr="occupancy.png">
            <a:extLst>
              <a:ext uri="{FF2B5EF4-FFF2-40B4-BE49-F238E27FC236}">
                <a16:creationId xmlns:a16="http://schemas.microsoft.com/office/drawing/2014/main" id="{E524CA69-2773-1C48-8AC4-279A93FAB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11" y="844827"/>
            <a:ext cx="4621696" cy="3466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4A7178-A7F6-DB4F-8A09-CBB7931D4E96}"/>
              </a:ext>
            </a:extLst>
          </p:cNvPr>
          <p:cNvSpPr txBox="1"/>
          <p:nvPr/>
        </p:nvSpPr>
        <p:spPr>
          <a:xfrm>
            <a:off x="5272831" y="695078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spent simulating 1 event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CEEF4-18D9-DA44-AD78-D533D63DB48F}"/>
              </a:ext>
            </a:extLst>
          </p:cNvPr>
          <p:cNvSpPr txBox="1"/>
          <p:nvPr/>
        </p:nvSpPr>
        <p:spPr>
          <a:xfrm>
            <a:off x="398069" y="660161"/>
            <a:ext cx="489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 of Time spent simulating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273D7-A0C3-654F-9D4B-CA3F7BA1E4DF}"/>
              </a:ext>
            </a:extLst>
          </p:cNvPr>
          <p:cNvSpPr txBox="1"/>
          <p:nvPr/>
        </p:nvSpPr>
        <p:spPr>
          <a:xfrm>
            <a:off x="739927" y="3882131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ADB05-56B0-F04F-A3B9-9118959EABC1}"/>
              </a:ext>
            </a:extLst>
          </p:cNvPr>
          <p:cNvSpPr txBox="1"/>
          <p:nvPr/>
        </p:nvSpPr>
        <p:spPr>
          <a:xfrm>
            <a:off x="3037055" y="3949717"/>
            <a:ext cx="491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5B31-0BB2-9144-BCA6-46E8C6E9CF23}"/>
              </a:ext>
            </a:extLst>
          </p:cNvPr>
          <p:cNvSpPr txBox="1"/>
          <p:nvPr/>
        </p:nvSpPr>
        <p:spPr>
          <a:xfrm>
            <a:off x="3490058" y="3963666"/>
            <a:ext cx="454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6B6AB-7B0E-024C-8933-5EEB1FBEF87B}"/>
              </a:ext>
            </a:extLst>
          </p:cNvPr>
          <p:cNvSpPr txBox="1"/>
          <p:nvPr/>
        </p:nvSpPr>
        <p:spPr>
          <a:xfrm>
            <a:off x="4151541" y="3967451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08423B-34E3-AC4B-AC9B-C717C72C5F24}"/>
              </a:ext>
            </a:extLst>
          </p:cNvPr>
          <p:cNvSpPr txBox="1"/>
          <p:nvPr/>
        </p:nvSpPr>
        <p:spPr>
          <a:xfrm>
            <a:off x="3529107" y="1484963"/>
            <a:ext cx="695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~0.74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966E67-9703-F749-BB5F-772908B93916}"/>
              </a:ext>
            </a:extLst>
          </p:cNvPr>
          <p:cNvSpPr txBox="1"/>
          <p:nvPr/>
        </p:nvSpPr>
        <p:spPr>
          <a:xfrm>
            <a:off x="4980180" y="3882131"/>
            <a:ext cx="2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CE7BD-A625-5643-9D86-BF0E7E429E63}"/>
              </a:ext>
            </a:extLst>
          </p:cNvPr>
          <p:cNvSpPr txBox="1"/>
          <p:nvPr/>
        </p:nvSpPr>
        <p:spPr>
          <a:xfrm>
            <a:off x="8096778" y="3963666"/>
            <a:ext cx="868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 min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892F2-4423-714A-A034-37E893F54D91}"/>
              </a:ext>
            </a:extLst>
          </p:cNvPr>
          <p:cNvSpPr txBox="1"/>
          <p:nvPr/>
        </p:nvSpPr>
        <p:spPr>
          <a:xfrm>
            <a:off x="778808" y="120912"/>
            <a:ext cx="490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NERSC- CORI KNL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6DED6-1C49-DB44-ACAC-E3A7523C612A}"/>
              </a:ext>
            </a:extLst>
          </p:cNvPr>
          <p:cNvSpPr txBox="1"/>
          <p:nvPr/>
        </p:nvSpPr>
        <p:spPr>
          <a:xfrm>
            <a:off x="5949012" y="1577296"/>
            <a:ext cx="268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– simulated events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9E6D95-0D54-1247-B510-E2591BEFD4FD}"/>
              </a:ext>
            </a:extLst>
          </p:cNvPr>
          <p:cNvSpPr txBox="1"/>
          <p:nvPr/>
        </p:nvSpPr>
        <p:spPr>
          <a:xfrm>
            <a:off x="6054437" y="1946628"/>
            <a:ext cx="247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– events not fully simulated – (at end)</a:t>
            </a:r>
          </a:p>
        </p:txBody>
      </p:sp>
    </p:spTree>
    <p:extLst>
      <p:ext uri="{BB962C8B-B14F-4D97-AF65-F5344CB8AC3E}">
        <p14:creationId xmlns:p14="http://schemas.microsoft.com/office/powerpoint/2010/main" val="37169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C113E27A-2C8A-F749-A469-6411F671EA40}" vid="{BC2D9409-73F0-594B-9BC7-DF841DF854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</Template>
  <TotalTime>1593</TotalTime>
  <Words>783</Words>
  <Application>Microsoft Macintosh PowerPoint</Application>
  <PresentationFormat>On-screen Show (16:9)</PresentationFormat>
  <Paragraphs>147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</vt:lpstr>
      <vt:lpstr>presentation_16x9</vt:lpstr>
      <vt:lpstr>Large scale fine grain simulation workflows ("Jumbo Jobs") on HPC's</vt:lpstr>
      <vt:lpstr>Acknowledgements</vt:lpstr>
      <vt:lpstr>Why Jumbo Jobs?  What are they?</vt:lpstr>
      <vt:lpstr>Tools need by ATLAS </vt:lpstr>
      <vt:lpstr>Harvester</vt:lpstr>
      <vt:lpstr>ATLAS Event Service (ES)</vt:lpstr>
      <vt:lpstr>Yoda</vt:lpstr>
      <vt:lpstr>PowerPoint Presentation</vt:lpstr>
      <vt:lpstr>PowerPoint Presentation</vt:lpstr>
      <vt:lpstr>PowerPoint Presentation</vt:lpstr>
      <vt:lpstr>PowerPoint Presentation</vt:lpstr>
      <vt:lpstr>Next Steps – integration of Pilot 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scheduling on next generation HPCs</dc:title>
  <dc:creator>Benjamin, Doug</dc:creator>
  <cp:lastModifiedBy>Benjamin, Doug</cp:lastModifiedBy>
  <cp:revision>25</cp:revision>
  <cp:lastPrinted>2015-09-08T15:35:42Z</cp:lastPrinted>
  <dcterms:created xsi:type="dcterms:W3CDTF">2019-09-25T20:50:21Z</dcterms:created>
  <dcterms:modified xsi:type="dcterms:W3CDTF">2019-10-24T14:07:59Z</dcterms:modified>
</cp:coreProperties>
</file>